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sldIdLst>
    <p:sldId id="256" r:id="rId2"/>
    <p:sldId id="257" r:id="rId3"/>
    <p:sldId id="258" r:id="rId4"/>
    <p:sldId id="409" r:id="rId5"/>
    <p:sldId id="259" r:id="rId6"/>
    <p:sldId id="260" r:id="rId7"/>
    <p:sldId id="261" r:id="rId8"/>
    <p:sldId id="262" r:id="rId9"/>
    <p:sldId id="263" r:id="rId10"/>
    <p:sldId id="264" r:id="rId11"/>
    <p:sldId id="410" r:id="rId12"/>
    <p:sldId id="265" r:id="rId13"/>
    <p:sldId id="411" r:id="rId14"/>
    <p:sldId id="412" r:id="rId15"/>
    <p:sldId id="413" r:id="rId16"/>
    <p:sldId id="414" r:id="rId17"/>
    <p:sldId id="415" r:id="rId18"/>
    <p:sldId id="416" r:id="rId19"/>
    <p:sldId id="417" r:id="rId20"/>
    <p:sldId id="421" r:id="rId21"/>
    <p:sldId id="418" r:id="rId22"/>
    <p:sldId id="419" r:id="rId23"/>
    <p:sldId id="420" r:id="rId24"/>
    <p:sldId id="422" r:id="rId25"/>
    <p:sldId id="431" r:id="rId26"/>
    <p:sldId id="432" r:id="rId27"/>
    <p:sldId id="423" r:id="rId28"/>
    <p:sldId id="424" r:id="rId29"/>
    <p:sldId id="425" r:id="rId30"/>
    <p:sldId id="426" r:id="rId31"/>
    <p:sldId id="427" r:id="rId32"/>
    <p:sldId id="442" r:id="rId33"/>
    <p:sldId id="428" r:id="rId34"/>
    <p:sldId id="429" r:id="rId35"/>
    <p:sldId id="430" r:id="rId36"/>
    <p:sldId id="433" r:id="rId37"/>
    <p:sldId id="437" r:id="rId38"/>
    <p:sldId id="438" r:id="rId39"/>
    <p:sldId id="440" r:id="rId40"/>
    <p:sldId id="434" r:id="rId41"/>
    <p:sldId id="435" r:id="rId42"/>
    <p:sldId id="436" r:id="rId43"/>
    <p:sldId id="441" r:id="rId44"/>
  </p:sldIdLst>
  <p:sldSz cx="14630400" cy="8229600"/>
  <p:notesSz cx="8229600" cy="14630400"/>
  <p:embeddedFontLst>
    <p:embeddedFont>
      <p:font typeface="Calibri" panose="020F0502020204030204" pitchFamily="34" charset="0"/>
      <p:regular r:id="rId46"/>
      <p:bold r:id="rId47"/>
      <p:italic r:id="rId48"/>
      <p:boldItalic r:id="rId49"/>
    </p:embeddedFont>
    <p:embeddedFont>
      <p:font typeface="Roboto" pitchFamily="2" charset="0"/>
      <p:regular r:id="rId50"/>
      <p:bold r:id="rId51"/>
      <p:italic r:id="rId52"/>
      <p:boldItalic r:id="rId53"/>
    </p:embeddedFont>
    <p:embeddedFont>
      <p:font typeface="Roboto Slab" pitchFamily="2" charset="0"/>
      <p:regular r:id="rId54"/>
      <p:bold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4" d="100"/>
          <a:sy n="94" d="100"/>
        </p:scale>
        <p:origin x="20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31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58124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22732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6426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519111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4.jpe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73.sv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2317" y="930354"/>
            <a:ext cx="7812167" cy="3282315"/>
          </a:xfrm>
          <a:prstGeom prst="rect">
            <a:avLst/>
          </a:prstGeom>
          <a:noFill/>
          <a:ln/>
        </p:spPr>
        <p:txBody>
          <a:bodyPr wrap="square" lIns="0" tIns="0" rIns="0" bIns="0" rtlCol="0" anchor="t"/>
          <a:lstStyle/>
          <a:p>
            <a:pPr marL="0" indent="0">
              <a:lnSpc>
                <a:spcPts val="6450"/>
              </a:lnSpc>
              <a:buNone/>
            </a:pPr>
            <a:r>
              <a:rPr lang="en-US" sz="5150" dirty="0">
                <a:solidFill>
                  <a:srgbClr val="3257B8"/>
                </a:solidFill>
                <a:latin typeface="Roboto Slab" pitchFamily="34" charset="0"/>
                <a:ea typeface="Roboto Slab" pitchFamily="34" charset="-122"/>
                <a:cs typeface="Roboto Slab" pitchFamily="34" charset="-120"/>
              </a:rPr>
              <a:t>Advancements in CDN Load Balancing: The Journey from DNS to Modern Solutions</a:t>
            </a:r>
            <a:endParaRPr lang="en-US" sz="5150" dirty="0"/>
          </a:p>
        </p:txBody>
      </p:sp>
      <p:sp>
        <p:nvSpPr>
          <p:cNvPr id="4" name="Text 1"/>
          <p:cNvSpPr/>
          <p:nvPr/>
        </p:nvSpPr>
        <p:spPr>
          <a:xfrm>
            <a:off x="6152317" y="4498062"/>
            <a:ext cx="7812167" cy="304324"/>
          </a:xfrm>
          <a:prstGeom prst="rect">
            <a:avLst/>
          </a:prstGeom>
          <a:noFill/>
          <a:ln/>
        </p:spPr>
        <p:txBody>
          <a:bodyPr wrap="none" lIns="0" tIns="0" rIns="0" bIns="0" rtlCol="0" anchor="t"/>
          <a:lstStyle/>
          <a:p>
            <a:pPr marL="0" indent="0">
              <a:lnSpc>
                <a:spcPts val="2350"/>
              </a:lnSpc>
              <a:buNone/>
            </a:pPr>
            <a:r>
              <a:rPr lang="en-US" sz="1450" dirty="0">
                <a:solidFill>
                  <a:srgbClr val="15213F"/>
                </a:solidFill>
                <a:latin typeface="Roboto" pitchFamily="34" charset="0"/>
                <a:ea typeface="Roboto" pitchFamily="34" charset="-122"/>
                <a:cs typeface="Roboto" pitchFamily="34" charset="-120"/>
              </a:rPr>
              <a:t>By Saber Mesgari</a:t>
            </a:r>
            <a:endParaRPr lang="en-US" sz="1450" dirty="0"/>
          </a:p>
        </p:txBody>
      </p:sp>
      <p:sp>
        <p:nvSpPr>
          <p:cNvPr id="5" name="Text 2"/>
          <p:cNvSpPr/>
          <p:nvPr/>
        </p:nvSpPr>
        <p:spPr>
          <a:xfrm>
            <a:off x="6152317" y="5016460"/>
            <a:ext cx="7812167" cy="304324"/>
          </a:xfrm>
          <a:prstGeom prst="rect">
            <a:avLst/>
          </a:prstGeom>
          <a:noFill/>
          <a:ln/>
        </p:spPr>
        <p:txBody>
          <a:bodyPr wrap="none" lIns="0" tIns="0" rIns="0" bIns="0" rtlCol="0" anchor="t"/>
          <a:lstStyle/>
          <a:p>
            <a:pPr marL="0" indent="0">
              <a:lnSpc>
                <a:spcPts val="2350"/>
              </a:lnSpc>
              <a:buNone/>
            </a:pPr>
            <a:r>
              <a:rPr lang="en-US" sz="1450" dirty="0">
                <a:solidFill>
                  <a:srgbClr val="15213F"/>
                </a:solidFill>
                <a:latin typeface="Roboto" pitchFamily="34" charset="0"/>
                <a:ea typeface="Roboto" pitchFamily="34" charset="-122"/>
                <a:cs typeface="Roboto" pitchFamily="34" charset="-120"/>
              </a:rPr>
              <a:t>saber.mesgari@gmail.com</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35157" y="3070264"/>
            <a:ext cx="12902327" cy="1543050"/>
          </a:xfrm>
          <a:prstGeom prst="rect">
            <a:avLst/>
          </a:prstGeom>
          <a:noFill/>
          <a:ln/>
        </p:spPr>
        <p:txBody>
          <a:bodyPr wrap="squar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Pros and Cons of Dedicated Load Balancer Machines</a:t>
            </a:r>
            <a:endParaRPr lang="en-US" sz="4850" dirty="0"/>
          </a:p>
        </p:txBody>
      </p:sp>
      <p:sp>
        <p:nvSpPr>
          <p:cNvPr id="3" name="Text 1"/>
          <p:cNvSpPr/>
          <p:nvPr/>
        </p:nvSpPr>
        <p:spPr>
          <a:xfrm>
            <a:off x="935157" y="5230415"/>
            <a:ext cx="3086100"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PROS</a:t>
            </a:r>
            <a:endParaRPr lang="en-US" sz="2400" dirty="0"/>
          </a:p>
        </p:txBody>
      </p:sp>
      <p:sp>
        <p:nvSpPr>
          <p:cNvPr id="4" name="Text 2"/>
          <p:cNvSpPr/>
          <p:nvPr/>
        </p:nvSpPr>
        <p:spPr>
          <a:xfrm>
            <a:off x="1330087" y="5862994"/>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Simple: We can have a load balancing hardware or a software version</a:t>
            </a:r>
            <a:endParaRPr lang="en-US" sz="1900" dirty="0"/>
          </a:p>
        </p:txBody>
      </p:sp>
      <p:sp>
        <p:nvSpPr>
          <p:cNvPr id="5" name="Text 3"/>
          <p:cNvSpPr/>
          <p:nvPr/>
        </p:nvSpPr>
        <p:spPr>
          <a:xfrm>
            <a:off x="1330087" y="6739413"/>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Easy To Configure</a:t>
            </a:r>
            <a:endParaRPr lang="en-US" sz="1900" dirty="0"/>
          </a:p>
        </p:txBody>
      </p:sp>
      <p:sp>
        <p:nvSpPr>
          <p:cNvPr id="6" name="Text 4"/>
          <p:cNvSpPr/>
          <p:nvPr/>
        </p:nvSpPr>
        <p:spPr>
          <a:xfrm>
            <a:off x="1330087" y="7220783"/>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Low-Medium Cost</a:t>
            </a:r>
            <a:endParaRPr lang="en-US" sz="1900" dirty="0"/>
          </a:p>
        </p:txBody>
      </p:sp>
      <p:sp>
        <p:nvSpPr>
          <p:cNvPr id="7" name="Text 5"/>
          <p:cNvSpPr/>
          <p:nvPr/>
        </p:nvSpPr>
        <p:spPr>
          <a:xfrm>
            <a:off x="7695049" y="5230415"/>
            <a:ext cx="3086100"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CONS</a:t>
            </a:r>
            <a:endParaRPr lang="en-US" sz="2400" dirty="0"/>
          </a:p>
        </p:txBody>
      </p:sp>
      <p:sp>
        <p:nvSpPr>
          <p:cNvPr id="8" name="Text 6"/>
          <p:cNvSpPr/>
          <p:nvPr/>
        </p:nvSpPr>
        <p:spPr>
          <a:xfrm>
            <a:off x="8089979" y="5862994"/>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Single Point Of Failure</a:t>
            </a:r>
            <a:endParaRPr lang="en-US" sz="1900" dirty="0"/>
          </a:p>
        </p:txBody>
      </p:sp>
      <p:sp>
        <p:nvSpPr>
          <p:cNvPr id="9" name="Text 7"/>
          <p:cNvSpPr/>
          <p:nvPr/>
        </p:nvSpPr>
        <p:spPr>
          <a:xfrm>
            <a:off x="8089979" y="6344364"/>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Hard to Maintain</a:t>
            </a:r>
            <a:endParaRPr lang="en-US" sz="1900" dirty="0"/>
          </a:p>
        </p:txBody>
      </p:sp>
      <p:sp>
        <p:nvSpPr>
          <p:cNvPr id="10" name="Text 8"/>
          <p:cNvSpPr/>
          <p:nvPr/>
        </p:nvSpPr>
        <p:spPr>
          <a:xfrm>
            <a:off x="8089979" y="6825734"/>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Geo Limited</a:t>
            </a:r>
            <a:endParaRPr lang="en-US" sz="1900" dirty="0"/>
          </a:p>
        </p:txBody>
      </p:sp>
      <p:pic>
        <p:nvPicPr>
          <p:cNvPr id="11" name="Graphic 10">
            <a:extLst>
              <a:ext uri="{FF2B5EF4-FFF2-40B4-BE49-F238E27FC236}">
                <a16:creationId xmlns:a16="http://schemas.microsoft.com/office/drawing/2014/main" id="{CA3EC2D5-ABEE-4DB1-B670-64FCE2745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3062" y="-115807"/>
            <a:ext cx="8804275" cy="26412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6" y="1149747"/>
            <a:ext cx="12902327" cy="1543050"/>
          </a:xfrm>
          <a:prstGeom prst="rect">
            <a:avLst/>
          </a:prstGeom>
          <a:noFill/>
          <a:ln/>
        </p:spPr>
        <p:txBody>
          <a:bodyPr wrap="squar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Pros and Cons of Dedicated Load Balancer Machines</a:t>
            </a:r>
            <a:endParaRPr lang="en-US" sz="4850" dirty="0"/>
          </a:p>
        </p:txBody>
      </p:sp>
      <p:pic>
        <p:nvPicPr>
          <p:cNvPr id="11" name="Content Placeholder 4">
            <a:extLst>
              <a:ext uri="{FF2B5EF4-FFF2-40B4-BE49-F238E27FC236}">
                <a16:creationId xmlns:a16="http://schemas.microsoft.com/office/drawing/2014/main" id="{DF873D00-AFCA-4B73-A540-4D1DE9CA2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713" y="2692797"/>
            <a:ext cx="4195247" cy="5252451"/>
          </a:xfrm>
          <a:prstGeom prst="rect">
            <a:avLst/>
          </a:prstGeom>
        </p:spPr>
      </p:pic>
    </p:spTree>
    <p:extLst>
      <p:ext uri="{BB962C8B-B14F-4D97-AF65-F5344CB8AC3E}">
        <p14:creationId xmlns:p14="http://schemas.microsoft.com/office/powerpoint/2010/main" val="336440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6224826" y="581263"/>
            <a:ext cx="7667149" cy="1318736"/>
          </a:xfrm>
          <a:prstGeom prst="rect">
            <a:avLst/>
          </a:prstGeom>
          <a:noFill/>
          <a:ln/>
        </p:spPr>
        <p:txBody>
          <a:bodyPr wrap="square" lIns="0" tIns="0" rIns="0" bIns="0" rtlCol="0" anchor="t"/>
          <a:lstStyle/>
          <a:p>
            <a:pPr marL="0" indent="0">
              <a:lnSpc>
                <a:spcPts val="5150"/>
              </a:lnSpc>
              <a:buNone/>
            </a:pPr>
            <a:r>
              <a:rPr lang="en-US" sz="4150" dirty="0">
                <a:solidFill>
                  <a:srgbClr val="3257B8"/>
                </a:solidFill>
                <a:latin typeface="Roboto Slab" pitchFamily="34" charset="0"/>
                <a:ea typeface="Roboto Slab" pitchFamily="34" charset="-122"/>
                <a:cs typeface="Roboto Slab" pitchFamily="34" charset="-120"/>
              </a:rPr>
              <a:t>Challenges with Multiple Load Balancers</a:t>
            </a:r>
            <a:endParaRPr lang="en-US" sz="4150" dirty="0"/>
          </a:p>
        </p:txBody>
      </p:sp>
      <p:sp>
        <p:nvSpPr>
          <p:cNvPr id="4" name="Shape 1"/>
          <p:cNvSpPr/>
          <p:nvPr/>
        </p:nvSpPr>
        <p:spPr>
          <a:xfrm>
            <a:off x="6224826" y="2453759"/>
            <a:ext cx="474702" cy="474702"/>
          </a:xfrm>
          <a:prstGeom prst="roundRect">
            <a:avLst>
              <a:gd name="adj" fmla="val 6668"/>
            </a:avLst>
          </a:prstGeom>
          <a:solidFill>
            <a:srgbClr val="E9ECF2"/>
          </a:solidFill>
          <a:ln/>
        </p:spPr>
      </p:sp>
      <p:sp>
        <p:nvSpPr>
          <p:cNvPr id="5" name="Text 2"/>
          <p:cNvSpPr/>
          <p:nvPr/>
        </p:nvSpPr>
        <p:spPr>
          <a:xfrm>
            <a:off x="6396990" y="2532817"/>
            <a:ext cx="130373"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1</a:t>
            </a:r>
            <a:endParaRPr lang="en-US" sz="2450" dirty="0"/>
          </a:p>
        </p:txBody>
      </p:sp>
      <p:sp>
        <p:nvSpPr>
          <p:cNvPr id="6" name="Text 3"/>
          <p:cNvSpPr/>
          <p:nvPr/>
        </p:nvSpPr>
        <p:spPr>
          <a:xfrm>
            <a:off x="6910507" y="2453759"/>
            <a:ext cx="3023830"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Multiple Load Balancers</a:t>
            </a:r>
            <a:endParaRPr lang="en-US" sz="2050" dirty="0"/>
          </a:p>
        </p:txBody>
      </p:sp>
      <p:sp>
        <p:nvSpPr>
          <p:cNvPr id="7" name="Text 4"/>
          <p:cNvSpPr/>
          <p:nvPr/>
        </p:nvSpPr>
        <p:spPr>
          <a:xfrm>
            <a:off x="6910507" y="2909888"/>
            <a:ext cx="6981468" cy="337542"/>
          </a:xfrm>
          <a:prstGeom prst="rect">
            <a:avLst/>
          </a:prstGeom>
          <a:noFill/>
          <a:ln/>
        </p:spPr>
        <p:txBody>
          <a:bodyPr wrap="non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What if we have multiple dedicated load balancers?</a:t>
            </a:r>
            <a:endParaRPr lang="en-US" sz="1650" dirty="0"/>
          </a:p>
        </p:txBody>
      </p:sp>
      <p:sp>
        <p:nvSpPr>
          <p:cNvPr id="8" name="Shape 5"/>
          <p:cNvSpPr/>
          <p:nvPr/>
        </p:nvSpPr>
        <p:spPr>
          <a:xfrm>
            <a:off x="6224826" y="3695700"/>
            <a:ext cx="474702" cy="474702"/>
          </a:xfrm>
          <a:prstGeom prst="roundRect">
            <a:avLst>
              <a:gd name="adj" fmla="val 6668"/>
            </a:avLst>
          </a:prstGeom>
          <a:solidFill>
            <a:srgbClr val="E9ECF2"/>
          </a:solidFill>
          <a:ln/>
        </p:spPr>
      </p:sp>
      <p:sp>
        <p:nvSpPr>
          <p:cNvPr id="9" name="Text 6"/>
          <p:cNvSpPr/>
          <p:nvPr/>
        </p:nvSpPr>
        <p:spPr>
          <a:xfrm>
            <a:off x="6374725" y="3774758"/>
            <a:ext cx="174784"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2</a:t>
            </a:r>
            <a:endParaRPr lang="en-US" sz="2450" dirty="0"/>
          </a:p>
        </p:txBody>
      </p:sp>
      <p:sp>
        <p:nvSpPr>
          <p:cNvPr id="10" name="Text 7"/>
          <p:cNvSpPr/>
          <p:nvPr/>
        </p:nvSpPr>
        <p:spPr>
          <a:xfrm>
            <a:off x="6910507" y="3695700"/>
            <a:ext cx="4793813"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Load Balancing the Load Balancers</a:t>
            </a:r>
            <a:endParaRPr lang="en-US" sz="2050" dirty="0"/>
          </a:p>
        </p:txBody>
      </p:sp>
      <p:sp>
        <p:nvSpPr>
          <p:cNvPr id="11" name="Text 8"/>
          <p:cNvSpPr/>
          <p:nvPr/>
        </p:nvSpPr>
        <p:spPr>
          <a:xfrm>
            <a:off x="6910507" y="4151828"/>
            <a:ext cx="6981468" cy="337542"/>
          </a:xfrm>
          <a:prstGeom prst="rect">
            <a:avLst/>
          </a:prstGeom>
          <a:noFill/>
          <a:ln/>
        </p:spPr>
        <p:txBody>
          <a:bodyPr wrap="non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How to load balance between load balancers?</a:t>
            </a:r>
            <a:endParaRPr lang="en-US" sz="1650" dirty="0"/>
          </a:p>
        </p:txBody>
      </p:sp>
      <p:sp>
        <p:nvSpPr>
          <p:cNvPr id="12" name="Shape 9"/>
          <p:cNvSpPr/>
          <p:nvPr/>
        </p:nvSpPr>
        <p:spPr>
          <a:xfrm>
            <a:off x="6224826" y="4937641"/>
            <a:ext cx="474702" cy="474702"/>
          </a:xfrm>
          <a:prstGeom prst="roundRect">
            <a:avLst>
              <a:gd name="adj" fmla="val 6668"/>
            </a:avLst>
          </a:prstGeom>
          <a:solidFill>
            <a:srgbClr val="E9ECF2"/>
          </a:solidFill>
          <a:ln/>
        </p:spPr>
      </p:sp>
      <p:sp>
        <p:nvSpPr>
          <p:cNvPr id="13" name="Text 10"/>
          <p:cNvSpPr/>
          <p:nvPr/>
        </p:nvSpPr>
        <p:spPr>
          <a:xfrm>
            <a:off x="6376749" y="5016698"/>
            <a:ext cx="170855"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3</a:t>
            </a:r>
            <a:endParaRPr lang="en-US" sz="2450" dirty="0"/>
          </a:p>
        </p:txBody>
      </p:sp>
      <p:sp>
        <p:nvSpPr>
          <p:cNvPr id="14" name="Text 11"/>
          <p:cNvSpPr/>
          <p:nvPr/>
        </p:nvSpPr>
        <p:spPr>
          <a:xfrm>
            <a:off x="6910507" y="4937641"/>
            <a:ext cx="2637592"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Scalability Concerns</a:t>
            </a:r>
            <a:endParaRPr lang="en-US" sz="2050" dirty="0"/>
          </a:p>
        </p:txBody>
      </p:sp>
      <p:sp>
        <p:nvSpPr>
          <p:cNvPr id="15" name="Text 12"/>
          <p:cNvSpPr/>
          <p:nvPr/>
        </p:nvSpPr>
        <p:spPr>
          <a:xfrm>
            <a:off x="6910507" y="5393769"/>
            <a:ext cx="6981468" cy="675084"/>
          </a:xfrm>
          <a:prstGeom prst="rect">
            <a:avLst/>
          </a:prstGeom>
          <a:noFill/>
          <a:ln/>
        </p:spPr>
        <p:txBody>
          <a:bodyPr wrap="squar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As the number of load balancers increases, managing them becomes more complex.</a:t>
            </a:r>
            <a:endParaRPr lang="en-US" sz="1650" dirty="0"/>
          </a:p>
        </p:txBody>
      </p:sp>
      <p:sp>
        <p:nvSpPr>
          <p:cNvPr id="16" name="Shape 13"/>
          <p:cNvSpPr/>
          <p:nvPr/>
        </p:nvSpPr>
        <p:spPr>
          <a:xfrm>
            <a:off x="6224826" y="6517124"/>
            <a:ext cx="474702" cy="474702"/>
          </a:xfrm>
          <a:prstGeom prst="roundRect">
            <a:avLst>
              <a:gd name="adj" fmla="val 6668"/>
            </a:avLst>
          </a:prstGeom>
          <a:solidFill>
            <a:srgbClr val="E9ECF2"/>
          </a:solidFill>
          <a:ln/>
        </p:spPr>
      </p:sp>
      <p:sp>
        <p:nvSpPr>
          <p:cNvPr id="17" name="Text 14"/>
          <p:cNvSpPr/>
          <p:nvPr/>
        </p:nvSpPr>
        <p:spPr>
          <a:xfrm>
            <a:off x="6370439" y="6596182"/>
            <a:ext cx="183356"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4</a:t>
            </a:r>
            <a:endParaRPr lang="en-US" sz="2450" dirty="0"/>
          </a:p>
        </p:txBody>
      </p:sp>
      <p:sp>
        <p:nvSpPr>
          <p:cNvPr id="18" name="Text 15"/>
          <p:cNvSpPr/>
          <p:nvPr/>
        </p:nvSpPr>
        <p:spPr>
          <a:xfrm>
            <a:off x="6910507" y="6517124"/>
            <a:ext cx="2637592"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Next Steps</a:t>
            </a:r>
            <a:endParaRPr lang="en-US" sz="2050" dirty="0"/>
          </a:p>
        </p:txBody>
      </p:sp>
      <p:sp>
        <p:nvSpPr>
          <p:cNvPr id="19" name="Text 16"/>
          <p:cNvSpPr/>
          <p:nvPr/>
        </p:nvSpPr>
        <p:spPr>
          <a:xfrm>
            <a:off x="6910507" y="6973253"/>
            <a:ext cx="6981468" cy="675084"/>
          </a:xfrm>
          <a:prstGeom prst="rect">
            <a:avLst/>
          </a:prstGeom>
          <a:noFill/>
          <a:ln/>
        </p:spPr>
        <p:txBody>
          <a:bodyPr wrap="squar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These challenges led to the development of more advanced load balancing techniques in CDNs.</a:t>
            </a:r>
            <a:endParaRPr lang="en-US" sz="1650" dirty="0"/>
          </a:p>
        </p:txBody>
      </p:sp>
      <p:pic>
        <p:nvPicPr>
          <p:cNvPr id="20" name="Content Placeholder 4">
            <a:extLst>
              <a:ext uri="{FF2B5EF4-FFF2-40B4-BE49-F238E27FC236}">
                <a16:creationId xmlns:a16="http://schemas.microsoft.com/office/drawing/2014/main" id="{DD629739-F1A2-4011-86AB-83877100814E}"/>
              </a:ext>
            </a:extLst>
          </p:cNvPr>
          <p:cNvPicPr>
            <a:picLocks noChangeAspect="1"/>
          </p:cNvPicPr>
          <p:nvPr/>
        </p:nvPicPr>
        <p:blipFill>
          <a:blip r:embed="rId3"/>
          <a:stretch>
            <a:fillRect/>
          </a:stretch>
        </p:blipFill>
        <p:spPr>
          <a:xfrm>
            <a:off x="1107636" y="383092"/>
            <a:ext cx="4389437" cy="1715078"/>
          </a:xfrm>
          <a:prstGeom prst="rect">
            <a:avLst/>
          </a:prstGeom>
        </p:spPr>
      </p:pic>
      <p:pic>
        <p:nvPicPr>
          <p:cNvPr id="21" name="Picture 20">
            <a:extLst>
              <a:ext uri="{FF2B5EF4-FFF2-40B4-BE49-F238E27FC236}">
                <a16:creationId xmlns:a16="http://schemas.microsoft.com/office/drawing/2014/main" id="{ACAFC37C-6607-41D5-8A30-3008BC8F3EB8}"/>
              </a:ext>
            </a:extLst>
          </p:cNvPr>
          <p:cNvPicPr>
            <a:picLocks noChangeAspect="1"/>
          </p:cNvPicPr>
          <p:nvPr/>
        </p:nvPicPr>
        <p:blipFill>
          <a:blip r:embed="rId4"/>
          <a:stretch>
            <a:fillRect/>
          </a:stretch>
        </p:blipFill>
        <p:spPr>
          <a:xfrm>
            <a:off x="861802" y="2221563"/>
            <a:ext cx="4635271" cy="1869663"/>
          </a:xfrm>
          <a:prstGeom prst="rect">
            <a:avLst/>
          </a:prstGeom>
        </p:spPr>
      </p:pic>
      <p:pic>
        <p:nvPicPr>
          <p:cNvPr id="22" name="Picture 21">
            <a:extLst>
              <a:ext uri="{FF2B5EF4-FFF2-40B4-BE49-F238E27FC236}">
                <a16:creationId xmlns:a16="http://schemas.microsoft.com/office/drawing/2014/main" id="{9F4B2635-71D1-4A72-947B-2AA9C5B20262}"/>
              </a:ext>
            </a:extLst>
          </p:cNvPr>
          <p:cNvPicPr>
            <a:picLocks noChangeAspect="1"/>
          </p:cNvPicPr>
          <p:nvPr/>
        </p:nvPicPr>
        <p:blipFill>
          <a:blip r:embed="rId5"/>
          <a:stretch>
            <a:fillRect/>
          </a:stretch>
        </p:blipFill>
        <p:spPr>
          <a:xfrm>
            <a:off x="369211" y="4487393"/>
            <a:ext cx="5127862" cy="1559626"/>
          </a:xfrm>
          <a:prstGeom prst="rect">
            <a:avLst/>
          </a:prstGeom>
        </p:spPr>
      </p:pic>
      <p:pic>
        <p:nvPicPr>
          <p:cNvPr id="23" name="Picture 22">
            <a:extLst>
              <a:ext uri="{FF2B5EF4-FFF2-40B4-BE49-F238E27FC236}">
                <a16:creationId xmlns:a16="http://schemas.microsoft.com/office/drawing/2014/main" id="{C28F457E-8F7B-4AFF-A6AD-FC1D24C225D6}"/>
              </a:ext>
            </a:extLst>
          </p:cNvPr>
          <p:cNvPicPr>
            <a:picLocks noChangeAspect="1"/>
          </p:cNvPicPr>
          <p:nvPr/>
        </p:nvPicPr>
        <p:blipFill>
          <a:blip r:embed="rId6"/>
          <a:stretch>
            <a:fillRect/>
          </a:stretch>
        </p:blipFill>
        <p:spPr>
          <a:xfrm>
            <a:off x="369211" y="6398769"/>
            <a:ext cx="5127862" cy="14215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34031" y="779251"/>
            <a:ext cx="7667149" cy="1318736"/>
          </a:xfrm>
          <a:prstGeom prst="rect">
            <a:avLst/>
          </a:prstGeom>
          <a:noFill/>
          <a:ln/>
        </p:spPr>
        <p:txBody>
          <a:bodyPr wrap="square" lIns="0" tIns="0" rIns="0" bIns="0" rtlCol="0" anchor="t"/>
          <a:lstStyle/>
          <a:p>
            <a:pPr marL="0" indent="0">
              <a:lnSpc>
                <a:spcPts val="5150"/>
              </a:lnSpc>
              <a:buNone/>
            </a:pPr>
            <a:r>
              <a:rPr lang="en-US" sz="4150" dirty="0">
                <a:solidFill>
                  <a:srgbClr val="3257B8"/>
                </a:solidFill>
                <a:latin typeface="Roboto Slab" pitchFamily="34" charset="0"/>
                <a:ea typeface="Roboto Slab" pitchFamily="34" charset="-122"/>
                <a:cs typeface="Roboto Slab" pitchFamily="34" charset="-120"/>
              </a:rPr>
              <a:t>Challenges with Multiple Load Balancers</a:t>
            </a:r>
            <a:endParaRPr lang="en-US" sz="4150" dirty="0"/>
          </a:p>
        </p:txBody>
      </p:sp>
      <p:pic>
        <p:nvPicPr>
          <p:cNvPr id="24" name="Content Placeholder 5">
            <a:extLst>
              <a:ext uri="{FF2B5EF4-FFF2-40B4-BE49-F238E27FC236}">
                <a16:creationId xmlns:a16="http://schemas.microsoft.com/office/drawing/2014/main" id="{D6CFE1B6-3FC3-478B-806A-7595770F0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951" y="2669508"/>
            <a:ext cx="6633104" cy="4974828"/>
          </a:xfrm>
          <a:prstGeom prst="rect">
            <a:avLst/>
          </a:prstGeom>
        </p:spPr>
      </p:pic>
    </p:spTree>
    <p:extLst>
      <p:ext uri="{BB962C8B-B14F-4D97-AF65-F5344CB8AC3E}">
        <p14:creationId xmlns:p14="http://schemas.microsoft.com/office/powerpoint/2010/main" val="31025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56100" y="4167743"/>
            <a:ext cx="9054346"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Global vs Local Load Balancing</a:t>
            </a:r>
            <a:endParaRPr lang="en-US" sz="4850" dirty="0"/>
          </a:p>
        </p:txBody>
      </p:sp>
      <p:sp>
        <p:nvSpPr>
          <p:cNvPr id="3" name="Text 1"/>
          <p:cNvSpPr/>
          <p:nvPr/>
        </p:nvSpPr>
        <p:spPr>
          <a:xfrm>
            <a:off x="856100" y="5556369"/>
            <a:ext cx="3248263"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Global Load Balancing</a:t>
            </a:r>
            <a:endParaRPr lang="en-US" sz="2400" dirty="0"/>
          </a:p>
        </p:txBody>
      </p:sp>
      <p:sp>
        <p:nvSpPr>
          <p:cNvPr id="4" name="Text 2"/>
          <p:cNvSpPr/>
          <p:nvPr/>
        </p:nvSpPr>
        <p:spPr>
          <a:xfrm>
            <a:off x="856100" y="6188948"/>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Focuses on directing traffic across geographically distributed data centers to minimize latency and improve user experience.</a:t>
            </a:r>
            <a:endParaRPr lang="en-US" sz="1900" dirty="0"/>
          </a:p>
        </p:txBody>
      </p:sp>
      <p:sp>
        <p:nvSpPr>
          <p:cNvPr id="5" name="Text 3"/>
          <p:cNvSpPr/>
          <p:nvPr/>
        </p:nvSpPr>
        <p:spPr>
          <a:xfrm>
            <a:off x="7615992" y="5556369"/>
            <a:ext cx="3131939"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Local Load Balancing</a:t>
            </a:r>
            <a:endParaRPr lang="en-US" sz="2400" dirty="0"/>
          </a:p>
        </p:txBody>
      </p:sp>
      <p:sp>
        <p:nvSpPr>
          <p:cNvPr id="6" name="Text 4"/>
          <p:cNvSpPr/>
          <p:nvPr/>
        </p:nvSpPr>
        <p:spPr>
          <a:xfrm>
            <a:off x="7615992" y="6188948"/>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Manages traffic distribution within a single data center to optimize resource utilization and prevent server overload.</a:t>
            </a:r>
            <a:endParaRPr lang="en-US" sz="1900" dirty="0"/>
          </a:p>
        </p:txBody>
      </p:sp>
      <p:sp>
        <p:nvSpPr>
          <p:cNvPr id="7" name="Freeform: Shape 6">
            <a:extLst>
              <a:ext uri="{FF2B5EF4-FFF2-40B4-BE49-F238E27FC236}">
                <a16:creationId xmlns:a16="http://schemas.microsoft.com/office/drawing/2014/main" id="{4DABE257-D9E4-4D73-8B31-DB502D0A966E}"/>
              </a:ext>
            </a:extLst>
          </p:cNvPr>
          <p:cNvSpPr/>
          <p:nvPr/>
        </p:nvSpPr>
        <p:spPr>
          <a:xfrm>
            <a:off x="1432199" y="3306030"/>
            <a:ext cx="10784180" cy="45719"/>
          </a:xfrm>
          <a:custGeom>
            <a:avLst/>
            <a:gdLst>
              <a:gd name="connsiteX0" fmla="*/ 0 w 9492842"/>
              <a:gd name="connsiteY0" fmla="*/ 0 h 5817"/>
              <a:gd name="connsiteX1" fmla="*/ 9492843 w 9492842"/>
              <a:gd name="connsiteY1" fmla="*/ 0 h 5817"/>
            </a:gdLst>
            <a:ahLst/>
            <a:cxnLst>
              <a:cxn ang="0">
                <a:pos x="connsiteX0" y="connsiteY0"/>
              </a:cxn>
              <a:cxn ang="0">
                <a:pos x="connsiteX1" y="connsiteY1"/>
              </a:cxn>
            </a:cxnLst>
            <a:rect l="l" t="t" r="r" b="b"/>
            <a:pathLst>
              <a:path w="9492842" h="5817">
                <a:moveTo>
                  <a:pt x="0" y="0"/>
                </a:moveTo>
                <a:lnTo>
                  <a:pt x="9492843" y="0"/>
                </a:lnTo>
              </a:path>
            </a:pathLst>
          </a:custGeom>
          <a:ln w="23265" cap="rnd">
            <a:solidFill>
              <a:srgbClr val="10B3B7"/>
            </a:solidFill>
            <a:prstDash val="solid"/>
            <a:round/>
          </a:ln>
        </p:spPr>
        <p:txBody>
          <a:bodyPr rtlCol="1" anchor="ctr"/>
          <a:lstStyle/>
          <a:p>
            <a:endParaRPr lang="fa-IR"/>
          </a:p>
        </p:txBody>
      </p:sp>
      <p:sp>
        <p:nvSpPr>
          <p:cNvPr id="8" name="Freeform: Shape 7">
            <a:extLst>
              <a:ext uri="{FF2B5EF4-FFF2-40B4-BE49-F238E27FC236}">
                <a16:creationId xmlns:a16="http://schemas.microsoft.com/office/drawing/2014/main" id="{B9FC973D-2447-48F0-B727-C2297E0C5DBC}"/>
              </a:ext>
            </a:extLst>
          </p:cNvPr>
          <p:cNvSpPr/>
          <p:nvPr/>
        </p:nvSpPr>
        <p:spPr>
          <a:xfrm>
            <a:off x="3886830" y="3171258"/>
            <a:ext cx="126560" cy="135541"/>
          </a:xfrm>
          <a:custGeom>
            <a:avLst/>
            <a:gdLst>
              <a:gd name="connsiteX0" fmla="*/ 114782 w 114781"/>
              <a:gd name="connsiteY0" fmla="*/ 0 h 122926"/>
              <a:gd name="connsiteX1" fmla="*/ 0 w 114781"/>
              <a:gd name="connsiteY1" fmla="*/ 122926 h 122926"/>
            </a:gdLst>
            <a:ahLst/>
            <a:cxnLst>
              <a:cxn ang="0">
                <a:pos x="connsiteX0" y="connsiteY0"/>
              </a:cxn>
              <a:cxn ang="0">
                <a:pos x="connsiteX1" y="connsiteY1"/>
              </a:cxn>
            </a:cxnLst>
            <a:rect l="l" t="t" r="r" b="b"/>
            <a:pathLst>
              <a:path w="114781" h="122926">
                <a:moveTo>
                  <a:pt x="114782" y="0"/>
                </a:moveTo>
                <a:cubicBezTo>
                  <a:pt x="114782" y="0"/>
                  <a:pt x="44563" y="33510"/>
                  <a:pt x="0" y="122926"/>
                </a:cubicBezTo>
              </a:path>
            </a:pathLst>
          </a:custGeom>
          <a:noFill/>
          <a:ln w="17449" cap="rnd">
            <a:solidFill>
              <a:srgbClr val="10B3B7"/>
            </a:solidFill>
            <a:prstDash val="solid"/>
            <a:round/>
          </a:ln>
        </p:spPr>
        <p:txBody>
          <a:bodyPr rtlCol="1" anchor="ctr"/>
          <a:lstStyle/>
          <a:p>
            <a:endParaRPr lang="fa-IR"/>
          </a:p>
        </p:txBody>
      </p:sp>
      <p:sp>
        <p:nvSpPr>
          <p:cNvPr id="9" name="Freeform: Shape 8">
            <a:extLst>
              <a:ext uri="{FF2B5EF4-FFF2-40B4-BE49-F238E27FC236}">
                <a16:creationId xmlns:a16="http://schemas.microsoft.com/office/drawing/2014/main" id="{5C043D0D-D40A-436A-A82C-D62D12738798}"/>
              </a:ext>
            </a:extLst>
          </p:cNvPr>
          <p:cNvSpPr/>
          <p:nvPr/>
        </p:nvSpPr>
        <p:spPr>
          <a:xfrm>
            <a:off x="8225060" y="2544996"/>
            <a:ext cx="555894" cy="761740"/>
          </a:xfrm>
          <a:custGeom>
            <a:avLst/>
            <a:gdLst>
              <a:gd name="connsiteX0" fmla="*/ 0 w 504155"/>
              <a:gd name="connsiteY0" fmla="*/ 690842 h 690842"/>
              <a:gd name="connsiteX1" fmla="*/ 343705 w 504155"/>
              <a:gd name="connsiteY1" fmla="*/ 395482 h 690842"/>
              <a:gd name="connsiteX2" fmla="*/ 475707 w 504155"/>
              <a:gd name="connsiteY2" fmla="*/ 190120 h 690842"/>
              <a:gd name="connsiteX3" fmla="*/ 475707 w 504155"/>
              <a:gd name="connsiteY3" fmla="*/ 0 h 690842"/>
              <a:gd name="connsiteX4" fmla="*/ 504155 w 504155"/>
              <a:gd name="connsiteY4" fmla="*/ 0 h 690842"/>
              <a:gd name="connsiteX5" fmla="*/ 504155 w 504155"/>
              <a:gd name="connsiteY5" fmla="*/ 193494 h 690842"/>
              <a:gd name="connsiteX6" fmla="*/ 461744 w 504155"/>
              <a:gd name="connsiteY6" fmla="*/ 420905 h 690842"/>
              <a:gd name="connsiteX7" fmla="*/ 382625 w 504155"/>
              <a:gd name="connsiteY7" fmla="*/ 690784 h 690842"/>
              <a:gd name="connsiteX8" fmla="*/ 0 w 504155"/>
              <a:gd name="connsiteY8" fmla="*/ 690784 h 6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155" h="690842">
                <a:moveTo>
                  <a:pt x="0" y="690842"/>
                </a:moveTo>
                <a:lnTo>
                  <a:pt x="343705" y="395482"/>
                </a:lnTo>
                <a:cubicBezTo>
                  <a:pt x="343705" y="395482"/>
                  <a:pt x="475707" y="291928"/>
                  <a:pt x="475707" y="190120"/>
                </a:cubicBezTo>
                <a:lnTo>
                  <a:pt x="475707" y="0"/>
                </a:lnTo>
                <a:lnTo>
                  <a:pt x="504155" y="0"/>
                </a:lnTo>
                <a:lnTo>
                  <a:pt x="504155" y="193494"/>
                </a:lnTo>
                <a:cubicBezTo>
                  <a:pt x="504155" y="193494"/>
                  <a:pt x="495196" y="315722"/>
                  <a:pt x="461744" y="420905"/>
                </a:cubicBezTo>
                <a:cubicBezTo>
                  <a:pt x="428293" y="526146"/>
                  <a:pt x="382625" y="690784"/>
                  <a:pt x="382625" y="690784"/>
                </a:cubicBezTo>
                <a:lnTo>
                  <a:pt x="0" y="690784"/>
                </a:lnTo>
                <a:close/>
              </a:path>
            </a:pathLst>
          </a:custGeom>
          <a:solidFill>
            <a:srgbClr val="163B42"/>
          </a:solidFill>
          <a:ln w="5816"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B4B41C44-4E8B-4A39-91F4-4C2D12068274}"/>
              </a:ext>
            </a:extLst>
          </p:cNvPr>
          <p:cNvSpPr/>
          <p:nvPr/>
        </p:nvSpPr>
        <p:spPr>
          <a:xfrm>
            <a:off x="8225060" y="2544996"/>
            <a:ext cx="555894" cy="761740"/>
          </a:xfrm>
          <a:custGeom>
            <a:avLst/>
            <a:gdLst>
              <a:gd name="connsiteX0" fmla="*/ 0 w 504155"/>
              <a:gd name="connsiteY0" fmla="*/ 690842 h 690842"/>
              <a:gd name="connsiteX1" fmla="*/ 343705 w 504155"/>
              <a:gd name="connsiteY1" fmla="*/ 395482 h 690842"/>
              <a:gd name="connsiteX2" fmla="*/ 475707 w 504155"/>
              <a:gd name="connsiteY2" fmla="*/ 190120 h 690842"/>
              <a:gd name="connsiteX3" fmla="*/ 475707 w 504155"/>
              <a:gd name="connsiteY3" fmla="*/ 0 h 690842"/>
              <a:gd name="connsiteX4" fmla="*/ 504155 w 504155"/>
              <a:gd name="connsiteY4" fmla="*/ 0 h 690842"/>
              <a:gd name="connsiteX5" fmla="*/ 504155 w 504155"/>
              <a:gd name="connsiteY5" fmla="*/ 193494 h 690842"/>
              <a:gd name="connsiteX6" fmla="*/ 461744 w 504155"/>
              <a:gd name="connsiteY6" fmla="*/ 420905 h 690842"/>
              <a:gd name="connsiteX7" fmla="*/ 382625 w 504155"/>
              <a:gd name="connsiteY7" fmla="*/ 690784 h 690842"/>
              <a:gd name="connsiteX8" fmla="*/ 0 w 504155"/>
              <a:gd name="connsiteY8" fmla="*/ 690784 h 6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155" h="690842">
                <a:moveTo>
                  <a:pt x="0" y="690842"/>
                </a:moveTo>
                <a:lnTo>
                  <a:pt x="343705" y="395482"/>
                </a:lnTo>
                <a:cubicBezTo>
                  <a:pt x="343705" y="395482"/>
                  <a:pt x="475707" y="291928"/>
                  <a:pt x="475707" y="190120"/>
                </a:cubicBezTo>
                <a:lnTo>
                  <a:pt x="475707" y="0"/>
                </a:lnTo>
                <a:lnTo>
                  <a:pt x="504155" y="0"/>
                </a:lnTo>
                <a:lnTo>
                  <a:pt x="504155" y="193494"/>
                </a:lnTo>
                <a:cubicBezTo>
                  <a:pt x="504155" y="193494"/>
                  <a:pt x="495196" y="315722"/>
                  <a:pt x="461744" y="420905"/>
                </a:cubicBezTo>
                <a:cubicBezTo>
                  <a:pt x="428293" y="526146"/>
                  <a:pt x="382625" y="690784"/>
                  <a:pt x="382625" y="690784"/>
                </a:cubicBezTo>
                <a:lnTo>
                  <a:pt x="0" y="690784"/>
                </a:lnTo>
                <a:close/>
              </a:path>
            </a:pathLst>
          </a:custGeom>
          <a:noFill/>
          <a:ln w="17449" cap="rnd">
            <a:solidFill>
              <a:srgbClr val="10B3B7"/>
            </a:solidFill>
            <a:prstDash val="solid"/>
            <a:round/>
          </a:ln>
        </p:spPr>
        <p:txBody>
          <a:bodyPr rtlCol="1" anchor="ctr"/>
          <a:lstStyle/>
          <a:p>
            <a:endParaRPr lang="fa-IR"/>
          </a:p>
        </p:txBody>
      </p:sp>
      <p:sp>
        <p:nvSpPr>
          <p:cNvPr id="11" name="Freeform: Shape 10">
            <a:extLst>
              <a:ext uri="{FF2B5EF4-FFF2-40B4-BE49-F238E27FC236}">
                <a16:creationId xmlns:a16="http://schemas.microsoft.com/office/drawing/2014/main" id="{72E879AE-7065-4038-BC52-E4191340730B}"/>
              </a:ext>
            </a:extLst>
          </p:cNvPr>
          <p:cNvSpPr/>
          <p:nvPr/>
        </p:nvSpPr>
        <p:spPr>
          <a:xfrm>
            <a:off x="8656190" y="2560263"/>
            <a:ext cx="81529" cy="374102"/>
          </a:xfrm>
          <a:custGeom>
            <a:avLst/>
            <a:gdLst>
              <a:gd name="connsiteX0" fmla="*/ 73942 w 73941"/>
              <a:gd name="connsiteY0" fmla="*/ 0 h 339283"/>
              <a:gd name="connsiteX1" fmla="*/ 0 w 73941"/>
              <a:gd name="connsiteY1" fmla="*/ 0 h 339283"/>
              <a:gd name="connsiteX2" fmla="*/ 0 w 73941"/>
              <a:gd name="connsiteY2" fmla="*/ 339284 h 339283"/>
            </a:gdLst>
            <a:ahLst/>
            <a:cxnLst>
              <a:cxn ang="0">
                <a:pos x="connsiteX0" y="connsiteY0"/>
              </a:cxn>
              <a:cxn ang="0">
                <a:pos x="connsiteX1" y="connsiteY1"/>
              </a:cxn>
              <a:cxn ang="0">
                <a:pos x="connsiteX2" y="connsiteY2"/>
              </a:cxn>
            </a:cxnLst>
            <a:rect l="l" t="t" r="r" b="b"/>
            <a:pathLst>
              <a:path w="73941" h="339283">
                <a:moveTo>
                  <a:pt x="73942" y="0"/>
                </a:moveTo>
                <a:lnTo>
                  <a:pt x="0" y="0"/>
                </a:lnTo>
                <a:lnTo>
                  <a:pt x="0" y="339284"/>
                </a:lnTo>
              </a:path>
            </a:pathLst>
          </a:custGeom>
          <a:solidFill>
            <a:srgbClr val="163B42"/>
          </a:solidFill>
          <a:ln w="5816"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ABD91C1F-D4D9-41BE-A697-B1F42C81D996}"/>
              </a:ext>
            </a:extLst>
          </p:cNvPr>
          <p:cNvSpPr/>
          <p:nvPr/>
        </p:nvSpPr>
        <p:spPr>
          <a:xfrm>
            <a:off x="8656190" y="2560263"/>
            <a:ext cx="81529" cy="374102"/>
          </a:xfrm>
          <a:custGeom>
            <a:avLst/>
            <a:gdLst>
              <a:gd name="connsiteX0" fmla="*/ 73942 w 73941"/>
              <a:gd name="connsiteY0" fmla="*/ 0 h 339283"/>
              <a:gd name="connsiteX1" fmla="*/ 0 w 73941"/>
              <a:gd name="connsiteY1" fmla="*/ 0 h 339283"/>
              <a:gd name="connsiteX2" fmla="*/ 0 w 73941"/>
              <a:gd name="connsiteY2" fmla="*/ 339284 h 339283"/>
            </a:gdLst>
            <a:ahLst/>
            <a:cxnLst>
              <a:cxn ang="0">
                <a:pos x="connsiteX0" y="connsiteY0"/>
              </a:cxn>
              <a:cxn ang="0">
                <a:pos x="connsiteX1" y="connsiteY1"/>
              </a:cxn>
              <a:cxn ang="0">
                <a:pos x="connsiteX2" y="connsiteY2"/>
              </a:cxn>
            </a:cxnLst>
            <a:rect l="l" t="t" r="r" b="b"/>
            <a:pathLst>
              <a:path w="73941" h="339283">
                <a:moveTo>
                  <a:pt x="73942" y="0"/>
                </a:moveTo>
                <a:lnTo>
                  <a:pt x="0" y="0"/>
                </a:lnTo>
                <a:lnTo>
                  <a:pt x="0" y="339284"/>
                </a:lnTo>
              </a:path>
            </a:pathLst>
          </a:custGeom>
          <a:noFill/>
          <a:ln w="17449" cap="rnd">
            <a:solidFill>
              <a:srgbClr val="10B3B7"/>
            </a:solidFill>
            <a:prstDash val="solid"/>
            <a:round/>
          </a:ln>
        </p:spPr>
        <p:txBody>
          <a:bodyPr rtlCol="1" anchor="ctr"/>
          <a:lstStyle/>
          <a:p>
            <a:endParaRPr lang="fa-IR"/>
          </a:p>
        </p:txBody>
      </p:sp>
      <p:sp>
        <p:nvSpPr>
          <p:cNvPr id="13" name="Freeform: Shape 12">
            <a:extLst>
              <a:ext uri="{FF2B5EF4-FFF2-40B4-BE49-F238E27FC236}">
                <a16:creationId xmlns:a16="http://schemas.microsoft.com/office/drawing/2014/main" id="{5E285A2B-39B7-4C6B-B4A2-713B2284FABF}"/>
              </a:ext>
            </a:extLst>
          </p:cNvPr>
          <p:cNvSpPr/>
          <p:nvPr/>
        </p:nvSpPr>
        <p:spPr>
          <a:xfrm>
            <a:off x="8681976" y="2566229"/>
            <a:ext cx="6414" cy="331702"/>
          </a:xfrm>
          <a:custGeom>
            <a:avLst/>
            <a:gdLst>
              <a:gd name="connsiteX0" fmla="*/ 0 w 5817"/>
              <a:gd name="connsiteY0" fmla="*/ 0 h 300829"/>
              <a:gd name="connsiteX1" fmla="*/ 0 w 5817"/>
              <a:gd name="connsiteY1" fmla="*/ 300829 h 300829"/>
            </a:gdLst>
            <a:ahLst/>
            <a:cxnLst>
              <a:cxn ang="0">
                <a:pos x="connsiteX0" y="connsiteY0"/>
              </a:cxn>
              <a:cxn ang="0">
                <a:pos x="connsiteX1" y="connsiteY1"/>
              </a:cxn>
            </a:cxnLst>
            <a:rect l="l" t="t" r="r" b="b"/>
            <a:pathLst>
              <a:path w="5817" h="300829">
                <a:moveTo>
                  <a:pt x="0" y="0"/>
                </a:moveTo>
                <a:lnTo>
                  <a:pt x="0" y="300829"/>
                </a:lnTo>
              </a:path>
            </a:pathLst>
          </a:custGeom>
          <a:ln w="17449" cap="rnd">
            <a:solidFill>
              <a:srgbClr val="10B3B7"/>
            </a:solidFill>
            <a:prstDash val="solid"/>
            <a:round/>
          </a:ln>
        </p:spPr>
        <p:txBody>
          <a:bodyPr rtlCol="1" anchor="ctr"/>
          <a:lstStyle/>
          <a:p>
            <a:endParaRPr lang="fa-IR"/>
          </a:p>
        </p:txBody>
      </p:sp>
      <p:sp>
        <p:nvSpPr>
          <p:cNvPr id="14" name="Freeform: Shape 13">
            <a:extLst>
              <a:ext uri="{FF2B5EF4-FFF2-40B4-BE49-F238E27FC236}">
                <a16:creationId xmlns:a16="http://schemas.microsoft.com/office/drawing/2014/main" id="{C7EDA8E5-E3DB-46D1-803B-3D625BA49184}"/>
              </a:ext>
            </a:extLst>
          </p:cNvPr>
          <p:cNvSpPr/>
          <p:nvPr/>
        </p:nvSpPr>
        <p:spPr>
          <a:xfrm>
            <a:off x="8922270" y="2544996"/>
            <a:ext cx="554290" cy="761740"/>
          </a:xfrm>
          <a:custGeom>
            <a:avLst/>
            <a:gdLst>
              <a:gd name="connsiteX0" fmla="*/ 502701 w 502700"/>
              <a:gd name="connsiteY0" fmla="*/ 690842 h 690842"/>
              <a:gd name="connsiteX1" fmla="*/ 159985 w 502700"/>
              <a:gd name="connsiteY1" fmla="*/ 395482 h 690842"/>
              <a:gd name="connsiteX2" fmla="*/ 28390 w 502700"/>
              <a:gd name="connsiteY2" fmla="*/ 190120 h 690842"/>
              <a:gd name="connsiteX3" fmla="*/ 28390 w 502700"/>
              <a:gd name="connsiteY3" fmla="*/ 0 h 690842"/>
              <a:gd name="connsiteX4" fmla="*/ 0 w 502700"/>
              <a:gd name="connsiteY4" fmla="*/ 0 h 690842"/>
              <a:gd name="connsiteX5" fmla="*/ 0 w 502700"/>
              <a:gd name="connsiteY5" fmla="*/ 193494 h 690842"/>
              <a:gd name="connsiteX6" fmla="*/ 42294 w 502700"/>
              <a:gd name="connsiteY6" fmla="*/ 420905 h 690842"/>
              <a:gd name="connsiteX7" fmla="*/ 121181 w 502700"/>
              <a:gd name="connsiteY7" fmla="*/ 690784 h 690842"/>
              <a:gd name="connsiteX8" fmla="*/ 502701 w 502700"/>
              <a:gd name="connsiteY8" fmla="*/ 690784 h 6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700" h="690842">
                <a:moveTo>
                  <a:pt x="502701" y="690842"/>
                </a:moveTo>
                <a:lnTo>
                  <a:pt x="159985" y="395482"/>
                </a:lnTo>
                <a:cubicBezTo>
                  <a:pt x="159985" y="395482"/>
                  <a:pt x="28390" y="291928"/>
                  <a:pt x="28390" y="190120"/>
                </a:cubicBezTo>
                <a:lnTo>
                  <a:pt x="28390" y="0"/>
                </a:lnTo>
                <a:lnTo>
                  <a:pt x="0" y="0"/>
                </a:lnTo>
                <a:lnTo>
                  <a:pt x="0" y="193494"/>
                </a:lnTo>
                <a:cubicBezTo>
                  <a:pt x="0" y="193494"/>
                  <a:pt x="8959" y="315722"/>
                  <a:pt x="42294" y="420905"/>
                </a:cubicBezTo>
                <a:cubicBezTo>
                  <a:pt x="75629" y="526146"/>
                  <a:pt x="121181" y="690784"/>
                  <a:pt x="121181" y="690784"/>
                </a:cubicBezTo>
                <a:lnTo>
                  <a:pt x="502701" y="690784"/>
                </a:lnTo>
                <a:close/>
              </a:path>
            </a:pathLst>
          </a:custGeom>
          <a:solidFill>
            <a:srgbClr val="163B42"/>
          </a:solidFill>
          <a:ln w="5816"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31FD2040-8E73-463A-B649-AF3365315F9F}"/>
              </a:ext>
            </a:extLst>
          </p:cNvPr>
          <p:cNvSpPr/>
          <p:nvPr/>
        </p:nvSpPr>
        <p:spPr>
          <a:xfrm>
            <a:off x="8922270" y="2544996"/>
            <a:ext cx="554290" cy="761740"/>
          </a:xfrm>
          <a:custGeom>
            <a:avLst/>
            <a:gdLst>
              <a:gd name="connsiteX0" fmla="*/ 502701 w 502700"/>
              <a:gd name="connsiteY0" fmla="*/ 690842 h 690842"/>
              <a:gd name="connsiteX1" fmla="*/ 159985 w 502700"/>
              <a:gd name="connsiteY1" fmla="*/ 395482 h 690842"/>
              <a:gd name="connsiteX2" fmla="*/ 28390 w 502700"/>
              <a:gd name="connsiteY2" fmla="*/ 190120 h 690842"/>
              <a:gd name="connsiteX3" fmla="*/ 28390 w 502700"/>
              <a:gd name="connsiteY3" fmla="*/ 0 h 690842"/>
              <a:gd name="connsiteX4" fmla="*/ 0 w 502700"/>
              <a:gd name="connsiteY4" fmla="*/ 0 h 690842"/>
              <a:gd name="connsiteX5" fmla="*/ 0 w 502700"/>
              <a:gd name="connsiteY5" fmla="*/ 193494 h 690842"/>
              <a:gd name="connsiteX6" fmla="*/ 42294 w 502700"/>
              <a:gd name="connsiteY6" fmla="*/ 420905 h 690842"/>
              <a:gd name="connsiteX7" fmla="*/ 121181 w 502700"/>
              <a:gd name="connsiteY7" fmla="*/ 690784 h 690842"/>
              <a:gd name="connsiteX8" fmla="*/ 502701 w 502700"/>
              <a:gd name="connsiteY8" fmla="*/ 690784 h 6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700" h="690842">
                <a:moveTo>
                  <a:pt x="502701" y="690842"/>
                </a:moveTo>
                <a:lnTo>
                  <a:pt x="159985" y="395482"/>
                </a:lnTo>
                <a:cubicBezTo>
                  <a:pt x="159985" y="395482"/>
                  <a:pt x="28390" y="291928"/>
                  <a:pt x="28390" y="190120"/>
                </a:cubicBezTo>
                <a:lnTo>
                  <a:pt x="28390" y="0"/>
                </a:lnTo>
                <a:lnTo>
                  <a:pt x="0" y="0"/>
                </a:lnTo>
                <a:lnTo>
                  <a:pt x="0" y="193494"/>
                </a:lnTo>
                <a:cubicBezTo>
                  <a:pt x="0" y="193494"/>
                  <a:pt x="8959" y="315722"/>
                  <a:pt x="42294" y="420905"/>
                </a:cubicBezTo>
                <a:cubicBezTo>
                  <a:pt x="75629" y="526146"/>
                  <a:pt x="121181" y="690784"/>
                  <a:pt x="121181" y="690784"/>
                </a:cubicBezTo>
                <a:lnTo>
                  <a:pt x="502701" y="690784"/>
                </a:lnTo>
                <a:close/>
              </a:path>
            </a:pathLst>
          </a:custGeom>
          <a:noFill/>
          <a:ln w="17449" cap="rnd">
            <a:solidFill>
              <a:srgbClr val="10B3B7"/>
            </a:solidFill>
            <a:prstDash val="solid"/>
            <a:round/>
          </a:ln>
        </p:spPr>
        <p:txBody>
          <a:bodyPr rtlCol="1" anchor="ctr"/>
          <a:lstStyle/>
          <a:p>
            <a:endParaRPr lang="fa-IR"/>
          </a:p>
        </p:txBody>
      </p:sp>
      <p:sp>
        <p:nvSpPr>
          <p:cNvPr id="16" name="Freeform: Shape 15">
            <a:extLst>
              <a:ext uri="{FF2B5EF4-FFF2-40B4-BE49-F238E27FC236}">
                <a16:creationId xmlns:a16="http://schemas.microsoft.com/office/drawing/2014/main" id="{73FBC4E7-C2E1-46F5-BFE8-A76D1C99BA3C}"/>
              </a:ext>
            </a:extLst>
          </p:cNvPr>
          <p:cNvSpPr/>
          <p:nvPr/>
        </p:nvSpPr>
        <p:spPr>
          <a:xfrm>
            <a:off x="8956459" y="2560263"/>
            <a:ext cx="90190" cy="374102"/>
          </a:xfrm>
          <a:custGeom>
            <a:avLst/>
            <a:gdLst>
              <a:gd name="connsiteX0" fmla="*/ 0 w 81796"/>
              <a:gd name="connsiteY0" fmla="*/ 0 h 339283"/>
              <a:gd name="connsiteX1" fmla="*/ 81796 w 81796"/>
              <a:gd name="connsiteY1" fmla="*/ 0 h 339283"/>
              <a:gd name="connsiteX2" fmla="*/ 81796 w 81796"/>
              <a:gd name="connsiteY2" fmla="*/ 339284 h 339283"/>
            </a:gdLst>
            <a:ahLst/>
            <a:cxnLst>
              <a:cxn ang="0">
                <a:pos x="connsiteX0" y="connsiteY0"/>
              </a:cxn>
              <a:cxn ang="0">
                <a:pos x="connsiteX1" y="connsiteY1"/>
              </a:cxn>
              <a:cxn ang="0">
                <a:pos x="connsiteX2" y="connsiteY2"/>
              </a:cxn>
            </a:cxnLst>
            <a:rect l="l" t="t" r="r" b="b"/>
            <a:pathLst>
              <a:path w="81796" h="339283">
                <a:moveTo>
                  <a:pt x="0" y="0"/>
                </a:moveTo>
                <a:lnTo>
                  <a:pt x="81796" y="0"/>
                </a:lnTo>
                <a:lnTo>
                  <a:pt x="81796" y="339284"/>
                </a:lnTo>
              </a:path>
            </a:pathLst>
          </a:custGeom>
          <a:noFill/>
          <a:ln w="17449" cap="rnd">
            <a:solidFill>
              <a:srgbClr val="10B3B7"/>
            </a:solidFill>
            <a:prstDash val="solid"/>
            <a:round/>
          </a:ln>
        </p:spPr>
        <p:txBody>
          <a:bodyPr rtlCol="1" anchor="ctr"/>
          <a:lstStyle/>
          <a:p>
            <a:endParaRPr lang="fa-IR"/>
          </a:p>
        </p:txBody>
      </p:sp>
      <p:sp>
        <p:nvSpPr>
          <p:cNvPr id="17" name="Freeform: Shape 16">
            <a:extLst>
              <a:ext uri="{FF2B5EF4-FFF2-40B4-BE49-F238E27FC236}">
                <a16:creationId xmlns:a16="http://schemas.microsoft.com/office/drawing/2014/main" id="{2E9C089C-1A9D-404A-A4A1-BA66C23539AC}"/>
              </a:ext>
            </a:extLst>
          </p:cNvPr>
          <p:cNvSpPr/>
          <p:nvPr/>
        </p:nvSpPr>
        <p:spPr>
          <a:xfrm>
            <a:off x="9018296" y="2566229"/>
            <a:ext cx="6414" cy="331702"/>
          </a:xfrm>
          <a:custGeom>
            <a:avLst/>
            <a:gdLst>
              <a:gd name="connsiteX0" fmla="*/ 0 w 5817"/>
              <a:gd name="connsiteY0" fmla="*/ 0 h 300829"/>
              <a:gd name="connsiteX1" fmla="*/ 0 w 5817"/>
              <a:gd name="connsiteY1" fmla="*/ 300829 h 300829"/>
            </a:gdLst>
            <a:ahLst/>
            <a:cxnLst>
              <a:cxn ang="0">
                <a:pos x="connsiteX0" y="connsiteY0"/>
              </a:cxn>
              <a:cxn ang="0">
                <a:pos x="connsiteX1" y="connsiteY1"/>
              </a:cxn>
            </a:cxnLst>
            <a:rect l="l" t="t" r="r" b="b"/>
            <a:pathLst>
              <a:path w="5817" h="300829">
                <a:moveTo>
                  <a:pt x="0" y="0"/>
                </a:moveTo>
                <a:lnTo>
                  <a:pt x="0" y="300829"/>
                </a:lnTo>
              </a:path>
            </a:pathLst>
          </a:custGeom>
          <a:ln w="17449" cap="rnd">
            <a:solidFill>
              <a:srgbClr val="10B3B7"/>
            </a:solidFill>
            <a:prstDash val="solid"/>
            <a:round/>
          </a:ln>
        </p:spPr>
        <p:txBody>
          <a:bodyPr rtlCol="1" anchor="ctr"/>
          <a:lstStyle/>
          <a:p>
            <a:endParaRPr lang="fa-IR"/>
          </a:p>
        </p:txBody>
      </p:sp>
      <p:sp>
        <p:nvSpPr>
          <p:cNvPr id="18" name="Freeform: Shape 17">
            <a:extLst>
              <a:ext uri="{FF2B5EF4-FFF2-40B4-BE49-F238E27FC236}">
                <a16:creationId xmlns:a16="http://schemas.microsoft.com/office/drawing/2014/main" id="{3A4877DE-AEA3-43DB-9025-9AA41BB05F52}"/>
              </a:ext>
            </a:extLst>
          </p:cNvPr>
          <p:cNvSpPr/>
          <p:nvPr/>
        </p:nvSpPr>
        <p:spPr>
          <a:xfrm>
            <a:off x="8788459" y="2556606"/>
            <a:ext cx="120916" cy="6414"/>
          </a:xfrm>
          <a:custGeom>
            <a:avLst/>
            <a:gdLst>
              <a:gd name="connsiteX0" fmla="*/ 109662 w 109662"/>
              <a:gd name="connsiteY0" fmla="*/ 0 h 5817"/>
              <a:gd name="connsiteX1" fmla="*/ 0 w 109662"/>
              <a:gd name="connsiteY1" fmla="*/ 0 h 5817"/>
            </a:gdLst>
            <a:ahLst/>
            <a:cxnLst>
              <a:cxn ang="0">
                <a:pos x="connsiteX0" y="connsiteY0"/>
              </a:cxn>
              <a:cxn ang="0">
                <a:pos x="connsiteX1" y="connsiteY1"/>
              </a:cxn>
            </a:cxnLst>
            <a:rect l="l" t="t" r="r" b="b"/>
            <a:pathLst>
              <a:path w="109662" h="5817">
                <a:moveTo>
                  <a:pt x="109662" y="0"/>
                </a:moveTo>
                <a:lnTo>
                  <a:pt x="0" y="0"/>
                </a:lnTo>
              </a:path>
            </a:pathLst>
          </a:custGeom>
          <a:ln w="17449" cap="rnd">
            <a:solidFill>
              <a:srgbClr val="10B3B7"/>
            </a:solidFill>
            <a:prstDash val="solid"/>
            <a:round/>
          </a:ln>
        </p:spPr>
        <p:txBody>
          <a:bodyPr rtlCol="1" anchor="ctr"/>
          <a:lstStyle/>
          <a:p>
            <a:endParaRPr lang="fa-IR"/>
          </a:p>
        </p:txBody>
      </p:sp>
      <p:sp>
        <p:nvSpPr>
          <p:cNvPr id="19" name="Freeform: Shape 18">
            <a:extLst>
              <a:ext uri="{FF2B5EF4-FFF2-40B4-BE49-F238E27FC236}">
                <a16:creationId xmlns:a16="http://schemas.microsoft.com/office/drawing/2014/main" id="{33CAFA7A-914E-4F5B-8B3E-FEA94252E413}"/>
              </a:ext>
            </a:extLst>
          </p:cNvPr>
          <p:cNvSpPr/>
          <p:nvPr/>
        </p:nvSpPr>
        <p:spPr>
          <a:xfrm>
            <a:off x="8773193" y="2749880"/>
            <a:ext cx="153438" cy="102954"/>
          </a:xfrm>
          <a:custGeom>
            <a:avLst/>
            <a:gdLst>
              <a:gd name="connsiteX0" fmla="*/ 0 w 139157"/>
              <a:gd name="connsiteY0" fmla="*/ 93373 h 93372"/>
              <a:gd name="connsiteX1" fmla="*/ 71033 w 139157"/>
              <a:gd name="connsiteY1" fmla="*/ 0 h 93372"/>
              <a:gd name="connsiteX2" fmla="*/ 139157 w 139157"/>
              <a:gd name="connsiteY2" fmla="*/ 93373 h 93372"/>
            </a:gdLst>
            <a:ahLst/>
            <a:cxnLst>
              <a:cxn ang="0">
                <a:pos x="connsiteX0" y="connsiteY0"/>
              </a:cxn>
              <a:cxn ang="0">
                <a:pos x="connsiteX1" y="connsiteY1"/>
              </a:cxn>
              <a:cxn ang="0">
                <a:pos x="connsiteX2" y="connsiteY2"/>
              </a:cxn>
            </a:cxnLst>
            <a:rect l="l" t="t" r="r" b="b"/>
            <a:pathLst>
              <a:path w="139157" h="93372">
                <a:moveTo>
                  <a:pt x="0" y="93373"/>
                </a:moveTo>
                <a:cubicBezTo>
                  <a:pt x="0" y="93373"/>
                  <a:pt x="30601" y="29612"/>
                  <a:pt x="71033" y="0"/>
                </a:cubicBezTo>
                <a:cubicBezTo>
                  <a:pt x="109022" y="29146"/>
                  <a:pt x="139157" y="93373"/>
                  <a:pt x="139157" y="93373"/>
                </a:cubicBezTo>
              </a:path>
            </a:pathLst>
          </a:custGeom>
          <a:solidFill>
            <a:srgbClr val="163B42"/>
          </a:solidFill>
          <a:ln w="5816"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7A9EDDEE-7496-4065-A298-3C0B3E8893A9}"/>
              </a:ext>
            </a:extLst>
          </p:cNvPr>
          <p:cNvSpPr/>
          <p:nvPr/>
        </p:nvSpPr>
        <p:spPr>
          <a:xfrm>
            <a:off x="8773193" y="2749880"/>
            <a:ext cx="153438" cy="102954"/>
          </a:xfrm>
          <a:custGeom>
            <a:avLst/>
            <a:gdLst>
              <a:gd name="connsiteX0" fmla="*/ 0 w 139157"/>
              <a:gd name="connsiteY0" fmla="*/ 93373 h 93372"/>
              <a:gd name="connsiteX1" fmla="*/ 71033 w 139157"/>
              <a:gd name="connsiteY1" fmla="*/ 0 h 93372"/>
              <a:gd name="connsiteX2" fmla="*/ 139157 w 139157"/>
              <a:gd name="connsiteY2" fmla="*/ 93373 h 93372"/>
            </a:gdLst>
            <a:ahLst/>
            <a:cxnLst>
              <a:cxn ang="0">
                <a:pos x="connsiteX0" y="connsiteY0"/>
              </a:cxn>
              <a:cxn ang="0">
                <a:pos x="connsiteX1" y="connsiteY1"/>
              </a:cxn>
              <a:cxn ang="0">
                <a:pos x="connsiteX2" y="connsiteY2"/>
              </a:cxn>
            </a:cxnLst>
            <a:rect l="l" t="t" r="r" b="b"/>
            <a:pathLst>
              <a:path w="139157" h="93372">
                <a:moveTo>
                  <a:pt x="0" y="93373"/>
                </a:moveTo>
                <a:cubicBezTo>
                  <a:pt x="0" y="93373"/>
                  <a:pt x="30601" y="29612"/>
                  <a:pt x="71033" y="0"/>
                </a:cubicBezTo>
                <a:cubicBezTo>
                  <a:pt x="109022" y="29146"/>
                  <a:pt x="139157" y="93373"/>
                  <a:pt x="139157" y="93373"/>
                </a:cubicBezTo>
              </a:path>
            </a:pathLst>
          </a:custGeom>
          <a:noFill/>
          <a:ln w="17449" cap="rnd">
            <a:solidFill>
              <a:srgbClr val="10B3B7"/>
            </a:solidFill>
            <a:prstDash val="solid"/>
            <a:round/>
          </a:ln>
        </p:spPr>
        <p:txBody>
          <a:bodyPr rtlCol="1" anchor="ctr"/>
          <a:lstStyle/>
          <a:p>
            <a:endParaRPr lang="fa-IR"/>
          </a:p>
        </p:txBody>
      </p:sp>
      <p:sp>
        <p:nvSpPr>
          <p:cNvPr id="21" name="Freeform: Shape 20">
            <a:extLst>
              <a:ext uri="{FF2B5EF4-FFF2-40B4-BE49-F238E27FC236}">
                <a16:creationId xmlns:a16="http://schemas.microsoft.com/office/drawing/2014/main" id="{9DF2930B-E5EE-4D81-92DF-29D80CB65CE8}"/>
              </a:ext>
            </a:extLst>
          </p:cNvPr>
          <p:cNvSpPr/>
          <p:nvPr/>
        </p:nvSpPr>
        <p:spPr>
          <a:xfrm>
            <a:off x="8690123" y="2950056"/>
            <a:ext cx="316756" cy="356679"/>
          </a:xfrm>
          <a:custGeom>
            <a:avLst/>
            <a:gdLst>
              <a:gd name="connsiteX0" fmla="*/ 0 w 287274"/>
              <a:gd name="connsiteY0" fmla="*/ 323482 h 323482"/>
              <a:gd name="connsiteX1" fmla="*/ 85868 w 287274"/>
              <a:gd name="connsiteY1" fmla="*/ 43887 h 323482"/>
              <a:gd name="connsiteX2" fmla="*/ 204664 w 287274"/>
              <a:gd name="connsiteY2" fmla="*/ 44469 h 323482"/>
              <a:gd name="connsiteX3" fmla="*/ 287274 w 287274"/>
              <a:gd name="connsiteY3" fmla="*/ 323424 h 323482"/>
              <a:gd name="connsiteX4" fmla="*/ 0 w 287274"/>
              <a:gd name="connsiteY4" fmla="*/ 323424 h 32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74" h="323482">
                <a:moveTo>
                  <a:pt x="0" y="323482"/>
                </a:moveTo>
                <a:lnTo>
                  <a:pt x="85868" y="43887"/>
                </a:lnTo>
                <a:cubicBezTo>
                  <a:pt x="103961" y="-14929"/>
                  <a:pt x="187211" y="-14521"/>
                  <a:pt x="204664" y="44469"/>
                </a:cubicBezTo>
                <a:lnTo>
                  <a:pt x="287274" y="323424"/>
                </a:lnTo>
                <a:lnTo>
                  <a:pt x="0" y="323424"/>
                </a:lnTo>
                <a:close/>
              </a:path>
            </a:pathLst>
          </a:custGeom>
          <a:solidFill>
            <a:srgbClr val="163B42"/>
          </a:solidFill>
          <a:ln w="5816"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0F851555-0DBB-4F90-92C0-4C32FD69D61D}"/>
              </a:ext>
            </a:extLst>
          </p:cNvPr>
          <p:cNvSpPr/>
          <p:nvPr/>
        </p:nvSpPr>
        <p:spPr>
          <a:xfrm>
            <a:off x="8690123" y="2950056"/>
            <a:ext cx="316756" cy="356679"/>
          </a:xfrm>
          <a:custGeom>
            <a:avLst/>
            <a:gdLst>
              <a:gd name="connsiteX0" fmla="*/ 0 w 287274"/>
              <a:gd name="connsiteY0" fmla="*/ 323482 h 323482"/>
              <a:gd name="connsiteX1" fmla="*/ 85868 w 287274"/>
              <a:gd name="connsiteY1" fmla="*/ 43887 h 323482"/>
              <a:gd name="connsiteX2" fmla="*/ 204664 w 287274"/>
              <a:gd name="connsiteY2" fmla="*/ 44469 h 323482"/>
              <a:gd name="connsiteX3" fmla="*/ 287274 w 287274"/>
              <a:gd name="connsiteY3" fmla="*/ 323424 h 323482"/>
              <a:gd name="connsiteX4" fmla="*/ 0 w 287274"/>
              <a:gd name="connsiteY4" fmla="*/ 323424 h 32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74" h="323482">
                <a:moveTo>
                  <a:pt x="0" y="323482"/>
                </a:moveTo>
                <a:lnTo>
                  <a:pt x="85868" y="43887"/>
                </a:lnTo>
                <a:cubicBezTo>
                  <a:pt x="103961" y="-14929"/>
                  <a:pt x="187211" y="-14521"/>
                  <a:pt x="204664" y="44469"/>
                </a:cubicBezTo>
                <a:lnTo>
                  <a:pt x="287274" y="323424"/>
                </a:lnTo>
                <a:lnTo>
                  <a:pt x="0" y="323424"/>
                </a:lnTo>
                <a:close/>
              </a:path>
            </a:pathLst>
          </a:custGeom>
          <a:noFill/>
          <a:ln w="17449" cap="rnd">
            <a:solidFill>
              <a:srgbClr val="10B3B7"/>
            </a:solidFill>
            <a:prstDash val="solid"/>
            <a:round/>
          </a:ln>
        </p:spPr>
        <p:txBody>
          <a:bodyPr rtlCol="1" anchor="ctr"/>
          <a:lstStyle/>
          <a:p>
            <a:endParaRPr lang="fa-IR"/>
          </a:p>
        </p:txBody>
      </p:sp>
      <p:sp>
        <p:nvSpPr>
          <p:cNvPr id="23" name="Freeform: Shape 22">
            <a:extLst>
              <a:ext uri="{FF2B5EF4-FFF2-40B4-BE49-F238E27FC236}">
                <a16:creationId xmlns:a16="http://schemas.microsoft.com/office/drawing/2014/main" id="{67E1FEFC-A2E3-464D-9F40-BE9D3707E8DF}"/>
              </a:ext>
            </a:extLst>
          </p:cNvPr>
          <p:cNvSpPr/>
          <p:nvPr/>
        </p:nvSpPr>
        <p:spPr>
          <a:xfrm>
            <a:off x="7877194" y="3216995"/>
            <a:ext cx="6414" cy="86726"/>
          </a:xfrm>
          <a:custGeom>
            <a:avLst/>
            <a:gdLst>
              <a:gd name="connsiteX0" fmla="*/ 0 w 5817"/>
              <a:gd name="connsiteY0" fmla="*/ 78654 h 78654"/>
              <a:gd name="connsiteX1" fmla="*/ 0 w 5817"/>
              <a:gd name="connsiteY1" fmla="*/ 0 h 78654"/>
            </a:gdLst>
            <a:ahLst/>
            <a:cxnLst>
              <a:cxn ang="0">
                <a:pos x="connsiteX0" y="connsiteY0"/>
              </a:cxn>
              <a:cxn ang="0">
                <a:pos x="connsiteX1" y="connsiteY1"/>
              </a:cxn>
            </a:cxnLst>
            <a:rect l="l" t="t" r="r" b="b"/>
            <a:pathLst>
              <a:path w="5817" h="78654">
                <a:moveTo>
                  <a:pt x="0" y="78654"/>
                </a:moveTo>
                <a:lnTo>
                  <a:pt x="0" y="0"/>
                </a:lnTo>
              </a:path>
            </a:pathLst>
          </a:custGeom>
          <a:ln w="17449" cap="rnd">
            <a:solidFill>
              <a:srgbClr val="10B3B7"/>
            </a:solidFill>
            <a:prstDash val="solid"/>
            <a:round/>
          </a:ln>
        </p:spPr>
        <p:txBody>
          <a:bodyPr rtlCol="1" anchor="ctr"/>
          <a:lstStyle/>
          <a:p>
            <a:endParaRPr lang="fa-IR"/>
          </a:p>
        </p:txBody>
      </p:sp>
      <p:sp>
        <p:nvSpPr>
          <p:cNvPr id="24" name="Freeform: Shape 23">
            <a:extLst>
              <a:ext uri="{FF2B5EF4-FFF2-40B4-BE49-F238E27FC236}">
                <a16:creationId xmlns:a16="http://schemas.microsoft.com/office/drawing/2014/main" id="{F726C2FE-A319-448C-9965-720F4698B283}"/>
              </a:ext>
            </a:extLst>
          </p:cNvPr>
          <p:cNvSpPr/>
          <p:nvPr/>
        </p:nvSpPr>
        <p:spPr>
          <a:xfrm>
            <a:off x="7811379" y="3074205"/>
            <a:ext cx="133424" cy="133424"/>
          </a:xfrm>
          <a:custGeom>
            <a:avLst/>
            <a:gdLst>
              <a:gd name="connsiteX0" fmla="*/ 121007 w 121006"/>
              <a:gd name="connsiteY0" fmla="*/ 60503 h 121006"/>
              <a:gd name="connsiteX1" fmla="*/ 60503 w 121006"/>
              <a:gd name="connsiteY1" fmla="*/ 121007 h 121006"/>
              <a:gd name="connsiteX2" fmla="*/ 0 w 121006"/>
              <a:gd name="connsiteY2" fmla="*/ 60503 h 121006"/>
              <a:gd name="connsiteX3" fmla="*/ 60503 w 121006"/>
              <a:gd name="connsiteY3" fmla="*/ 0 h 121006"/>
              <a:gd name="connsiteX4" fmla="*/ 121007 w 121006"/>
              <a:gd name="connsiteY4" fmla="*/ 60503 h 121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06" h="121006">
                <a:moveTo>
                  <a:pt x="121007" y="60503"/>
                </a:moveTo>
                <a:cubicBezTo>
                  <a:pt x="121007" y="93918"/>
                  <a:pt x="93918" y="121007"/>
                  <a:pt x="60503" y="121007"/>
                </a:cubicBezTo>
                <a:cubicBezTo>
                  <a:pt x="27088" y="121007"/>
                  <a:pt x="0" y="93918"/>
                  <a:pt x="0" y="60503"/>
                </a:cubicBezTo>
                <a:cubicBezTo>
                  <a:pt x="0" y="27088"/>
                  <a:pt x="27088" y="0"/>
                  <a:pt x="60503" y="0"/>
                </a:cubicBezTo>
                <a:cubicBezTo>
                  <a:pt x="93918" y="0"/>
                  <a:pt x="121007" y="27088"/>
                  <a:pt x="121007" y="60503"/>
                </a:cubicBezTo>
                <a:close/>
              </a:path>
            </a:pathLst>
          </a:custGeom>
          <a:noFill/>
          <a:ln w="17449" cap="rnd">
            <a:solidFill>
              <a:srgbClr val="10B3B7"/>
            </a:solidFill>
            <a:prstDash val="solid"/>
            <a:round/>
          </a:ln>
        </p:spPr>
        <p:txBody>
          <a:bodyPr rtlCol="1" anchor="ctr"/>
          <a:lstStyle/>
          <a:p>
            <a:endParaRPr lang="fa-IR"/>
          </a:p>
        </p:txBody>
      </p:sp>
      <p:sp>
        <p:nvSpPr>
          <p:cNvPr id="25" name="Freeform: Shape 24">
            <a:extLst>
              <a:ext uri="{FF2B5EF4-FFF2-40B4-BE49-F238E27FC236}">
                <a16:creationId xmlns:a16="http://schemas.microsoft.com/office/drawing/2014/main" id="{471F26FD-DE9C-4810-B410-A9FD31AA9535}"/>
              </a:ext>
            </a:extLst>
          </p:cNvPr>
          <p:cNvSpPr/>
          <p:nvPr/>
        </p:nvSpPr>
        <p:spPr>
          <a:xfrm>
            <a:off x="10124119" y="3216995"/>
            <a:ext cx="6414" cy="86726"/>
          </a:xfrm>
          <a:custGeom>
            <a:avLst/>
            <a:gdLst>
              <a:gd name="connsiteX0" fmla="*/ 0 w 5817"/>
              <a:gd name="connsiteY0" fmla="*/ 78654 h 78654"/>
              <a:gd name="connsiteX1" fmla="*/ 0 w 5817"/>
              <a:gd name="connsiteY1" fmla="*/ 0 h 78654"/>
            </a:gdLst>
            <a:ahLst/>
            <a:cxnLst>
              <a:cxn ang="0">
                <a:pos x="connsiteX0" y="connsiteY0"/>
              </a:cxn>
              <a:cxn ang="0">
                <a:pos x="connsiteX1" y="connsiteY1"/>
              </a:cxn>
            </a:cxnLst>
            <a:rect l="l" t="t" r="r" b="b"/>
            <a:pathLst>
              <a:path w="5817" h="78654">
                <a:moveTo>
                  <a:pt x="0" y="78654"/>
                </a:moveTo>
                <a:lnTo>
                  <a:pt x="0" y="0"/>
                </a:lnTo>
              </a:path>
            </a:pathLst>
          </a:custGeom>
          <a:ln w="17449" cap="rnd">
            <a:solidFill>
              <a:srgbClr val="10B3B7"/>
            </a:solidFill>
            <a:prstDash val="solid"/>
            <a:round/>
          </a:ln>
        </p:spPr>
        <p:txBody>
          <a:bodyPr rtlCol="1" anchor="ctr"/>
          <a:lstStyle/>
          <a:p>
            <a:endParaRPr lang="fa-IR"/>
          </a:p>
        </p:txBody>
      </p:sp>
      <p:sp>
        <p:nvSpPr>
          <p:cNvPr id="26" name="Freeform: Shape 25">
            <a:extLst>
              <a:ext uri="{FF2B5EF4-FFF2-40B4-BE49-F238E27FC236}">
                <a16:creationId xmlns:a16="http://schemas.microsoft.com/office/drawing/2014/main" id="{71BC58C6-A4B8-4AB9-AF50-DAA6471E2C39}"/>
              </a:ext>
            </a:extLst>
          </p:cNvPr>
          <p:cNvSpPr/>
          <p:nvPr/>
        </p:nvSpPr>
        <p:spPr>
          <a:xfrm rot="21582982">
            <a:off x="10059373" y="3074256"/>
            <a:ext cx="133425" cy="133425"/>
          </a:xfrm>
          <a:custGeom>
            <a:avLst/>
            <a:gdLst>
              <a:gd name="connsiteX0" fmla="*/ 121008 w 121007"/>
              <a:gd name="connsiteY0" fmla="*/ 60504 h 121007"/>
              <a:gd name="connsiteX1" fmla="*/ 60504 w 121007"/>
              <a:gd name="connsiteY1" fmla="*/ 121008 h 121007"/>
              <a:gd name="connsiteX2" fmla="*/ -1 w 121007"/>
              <a:gd name="connsiteY2" fmla="*/ 60504 h 121007"/>
              <a:gd name="connsiteX3" fmla="*/ 60504 w 121007"/>
              <a:gd name="connsiteY3" fmla="*/ 0 h 121007"/>
              <a:gd name="connsiteX4" fmla="*/ 121008 w 121007"/>
              <a:gd name="connsiteY4" fmla="*/ 60504 h 12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07" h="121007">
                <a:moveTo>
                  <a:pt x="121008" y="60504"/>
                </a:moveTo>
                <a:cubicBezTo>
                  <a:pt x="121008" y="93920"/>
                  <a:pt x="93919" y="121008"/>
                  <a:pt x="60504" y="121008"/>
                </a:cubicBezTo>
                <a:cubicBezTo>
                  <a:pt x="27088" y="121008"/>
                  <a:pt x="-1" y="93920"/>
                  <a:pt x="-1" y="60504"/>
                </a:cubicBezTo>
                <a:cubicBezTo>
                  <a:pt x="-1" y="27089"/>
                  <a:pt x="27088" y="0"/>
                  <a:pt x="60504" y="0"/>
                </a:cubicBezTo>
                <a:cubicBezTo>
                  <a:pt x="93919" y="0"/>
                  <a:pt x="121008" y="27089"/>
                  <a:pt x="121008" y="60504"/>
                </a:cubicBezTo>
                <a:close/>
              </a:path>
            </a:pathLst>
          </a:custGeom>
          <a:noFill/>
          <a:ln w="17449" cap="rnd">
            <a:solidFill>
              <a:srgbClr val="10B3B7"/>
            </a:solidFill>
            <a:prstDash val="solid"/>
            <a:round/>
          </a:ln>
        </p:spPr>
        <p:txBody>
          <a:bodyPr rtlCol="1" anchor="ctr"/>
          <a:lstStyle/>
          <a:p>
            <a:endParaRPr lang="fa-IR"/>
          </a:p>
        </p:txBody>
      </p:sp>
      <p:sp>
        <p:nvSpPr>
          <p:cNvPr id="27" name="Freeform: Shape 26">
            <a:extLst>
              <a:ext uri="{FF2B5EF4-FFF2-40B4-BE49-F238E27FC236}">
                <a16:creationId xmlns:a16="http://schemas.microsoft.com/office/drawing/2014/main" id="{1469A65F-6B36-4027-8718-A876E1EF8C1E}"/>
              </a:ext>
            </a:extLst>
          </p:cNvPr>
          <p:cNvSpPr/>
          <p:nvPr/>
        </p:nvSpPr>
        <p:spPr>
          <a:xfrm>
            <a:off x="10089415" y="2993508"/>
            <a:ext cx="73255" cy="73255"/>
          </a:xfrm>
          <a:custGeom>
            <a:avLst/>
            <a:gdLst>
              <a:gd name="connsiteX0" fmla="*/ 66437 w 66437"/>
              <a:gd name="connsiteY0" fmla="*/ 33219 h 66437"/>
              <a:gd name="connsiteX1" fmla="*/ 33219 w 66437"/>
              <a:gd name="connsiteY1" fmla="*/ 66438 h 66437"/>
              <a:gd name="connsiteX2" fmla="*/ 0 w 66437"/>
              <a:gd name="connsiteY2" fmla="*/ 33219 h 66437"/>
              <a:gd name="connsiteX3" fmla="*/ 33219 w 66437"/>
              <a:gd name="connsiteY3" fmla="*/ 0 h 66437"/>
              <a:gd name="connsiteX4" fmla="*/ 66437 w 66437"/>
              <a:gd name="connsiteY4" fmla="*/ 33219 h 6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7" h="66437">
                <a:moveTo>
                  <a:pt x="66437" y="33219"/>
                </a:moveTo>
                <a:cubicBezTo>
                  <a:pt x="66437" y="51602"/>
                  <a:pt x="51544" y="66438"/>
                  <a:pt x="33219" y="66438"/>
                </a:cubicBezTo>
                <a:cubicBezTo>
                  <a:pt x="14835" y="66438"/>
                  <a:pt x="0" y="51545"/>
                  <a:pt x="0" y="33219"/>
                </a:cubicBezTo>
                <a:cubicBezTo>
                  <a:pt x="0" y="14893"/>
                  <a:pt x="14893" y="0"/>
                  <a:pt x="33219" y="0"/>
                </a:cubicBezTo>
                <a:cubicBezTo>
                  <a:pt x="51544" y="-58"/>
                  <a:pt x="66437" y="14835"/>
                  <a:pt x="66437" y="33219"/>
                </a:cubicBezTo>
                <a:close/>
              </a:path>
            </a:pathLst>
          </a:custGeom>
          <a:noFill/>
          <a:ln w="17449" cap="rnd">
            <a:solidFill>
              <a:srgbClr val="10B3B7"/>
            </a:solidFill>
            <a:prstDash val="solid"/>
            <a:round/>
          </a:ln>
        </p:spPr>
        <p:txBody>
          <a:bodyPr rtlCol="1" anchor="ctr"/>
          <a:lstStyle/>
          <a:p>
            <a:endParaRPr lang="fa-IR"/>
          </a:p>
        </p:txBody>
      </p:sp>
      <p:sp>
        <p:nvSpPr>
          <p:cNvPr id="28" name="Freeform: Shape 27">
            <a:extLst>
              <a:ext uri="{FF2B5EF4-FFF2-40B4-BE49-F238E27FC236}">
                <a16:creationId xmlns:a16="http://schemas.microsoft.com/office/drawing/2014/main" id="{60217A87-253D-4524-8B73-002AB83B6CB6}"/>
              </a:ext>
            </a:extLst>
          </p:cNvPr>
          <p:cNvSpPr/>
          <p:nvPr/>
        </p:nvSpPr>
        <p:spPr>
          <a:xfrm>
            <a:off x="10395074" y="2793628"/>
            <a:ext cx="625685" cy="105071"/>
          </a:xfrm>
          <a:custGeom>
            <a:avLst/>
            <a:gdLst>
              <a:gd name="connsiteX0" fmla="*/ 110185 w 567450"/>
              <a:gd name="connsiteY0" fmla="*/ 0 h 95292"/>
              <a:gd name="connsiteX1" fmla="*/ 0 w 567450"/>
              <a:gd name="connsiteY1" fmla="*/ 37058 h 95292"/>
              <a:gd name="connsiteX2" fmla="*/ 71615 w 567450"/>
              <a:gd name="connsiteY2" fmla="*/ 95293 h 95292"/>
              <a:gd name="connsiteX3" fmla="*/ 501363 w 567450"/>
              <a:gd name="connsiteY3" fmla="*/ 95293 h 95292"/>
              <a:gd name="connsiteX4" fmla="*/ 567451 w 567450"/>
              <a:gd name="connsiteY4" fmla="*/ 42352 h 95292"/>
              <a:gd name="connsiteX5" fmla="*/ 451738 w 567450"/>
              <a:gd name="connsiteY5" fmla="*/ 0 h 95292"/>
              <a:gd name="connsiteX6" fmla="*/ 110185 w 567450"/>
              <a:gd name="connsiteY6" fmla="*/ 0 h 9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450" h="95292">
                <a:moveTo>
                  <a:pt x="110185" y="0"/>
                </a:moveTo>
                <a:cubicBezTo>
                  <a:pt x="110185" y="0"/>
                  <a:pt x="104659" y="63528"/>
                  <a:pt x="0" y="37058"/>
                </a:cubicBezTo>
                <a:cubicBezTo>
                  <a:pt x="5526" y="89998"/>
                  <a:pt x="71615" y="95293"/>
                  <a:pt x="71615" y="95293"/>
                </a:cubicBezTo>
                <a:lnTo>
                  <a:pt x="501363" y="95293"/>
                </a:lnTo>
                <a:cubicBezTo>
                  <a:pt x="501363" y="95293"/>
                  <a:pt x="561982" y="84705"/>
                  <a:pt x="567451" y="42352"/>
                </a:cubicBezTo>
                <a:cubicBezTo>
                  <a:pt x="490309" y="52940"/>
                  <a:pt x="451738" y="0"/>
                  <a:pt x="451738" y="0"/>
                </a:cubicBezTo>
                <a:lnTo>
                  <a:pt x="110185" y="0"/>
                </a:lnTo>
                <a:close/>
              </a:path>
            </a:pathLst>
          </a:custGeom>
          <a:noFill/>
          <a:ln w="17449" cap="rnd">
            <a:solidFill>
              <a:srgbClr val="10B3B7"/>
            </a:solidFill>
            <a:prstDash val="solid"/>
            <a:round/>
          </a:ln>
        </p:spPr>
        <p:txBody>
          <a:bodyPr rtlCol="1" anchor="ctr"/>
          <a:lstStyle/>
          <a:p>
            <a:endParaRPr lang="fa-IR"/>
          </a:p>
        </p:txBody>
      </p:sp>
      <p:sp>
        <p:nvSpPr>
          <p:cNvPr id="29" name="Freeform: Shape 28">
            <a:extLst>
              <a:ext uri="{FF2B5EF4-FFF2-40B4-BE49-F238E27FC236}">
                <a16:creationId xmlns:a16="http://schemas.microsoft.com/office/drawing/2014/main" id="{503081B5-D8AB-40C1-A266-B0114B80A091}"/>
              </a:ext>
            </a:extLst>
          </p:cNvPr>
          <p:cNvSpPr/>
          <p:nvPr/>
        </p:nvSpPr>
        <p:spPr>
          <a:xfrm>
            <a:off x="10296993" y="3001206"/>
            <a:ext cx="815559" cy="94295"/>
          </a:xfrm>
          <a:custGeom>
            <a:avLst/>
            <a:gdLst>
              <a:gd name="connsiteX0" fmla="*/ 160101 w 739652"/>
              <a:gd name="connsiteY0" fmla="*/ 0 h 85519"/>
              <a:gd name="connsiteX1" fmla="*/ 0 w 739652"/>
              <a:gd name="connsiteY1" fmla="*/ 36593 h 85519"/>
              <a:gd name="connsiteX2" fmla="*/ 121414 w 739652"/>
              <a:gd name="connsiteY2" fmla="*/ 85403 h 85519"/>
              <a:gd name="connsiteX3" fmla="*/ 640288 w 739652"/>
              <a:gd name="connsiteY3" fmla="*/ 85403 h 85519"/>
              <a:gd name="connsiteX4" fmla="*/ 739652 w 739652"/>
              <a:gd name="connsiteY4" fmla="*/ 40665 h 85519"/>
              <a:gd name="connsiteX5" fmla="*/ 590605 w 739652"/>
              <a:gd name="connsiteY5" fmla="*/ 0 h 85519"/>
              <a:gd name="connsiteX6" fmla="*/ 160101 w 739652"/>
              <a:gd name="connsiteY6" fmla="*/ 0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652" h="85519">
                <a:moveTo>
                  <a:pt x="160101" y="0"/>
                </a:moveTo>
                <a:cubicBezTo>
                  <a:pt x="160101" y="0"/>
                  <a:pt x="104892" y="56955"/>
                  <a:pt x="0" y="36593"/>
                </a:cubicBezTo>
                <a:cubicBezTo>
                  <a:pt x="22107" y="84821"/>
                  <a:pt x="121414" y="85403"/>
                  <a:pt x="121414" y="85403"/>
                </a:cubicBezTo>
                <a:lnTo>
                  <a:pt x="640288" y="85403"/>
                </a:lnTo>
                <a:cubicBezTo>
                  <a:pt x="640288" y="85403"/>
                  <a:pt x="712019" y="90057"/>
                  <a:pt x="739652" y="40665"/>
                </a:cubicBezTo>
                <a:cubicBezTo>
                  <a:pt x="662394" y="48810"/>
                  <a:pt x="590605" y="0"/>
                  <a:pt x="590605" y="0"/>
                </a:cubicBezTo>
                <a:lnTo>
                  <a:pt x="160101" y="0"/>
                </a:lnTo>
                <a:close/>
              </a:path>
            </a:pathLst>
          </a:custGeom>
          <a:noFill/>
          <a:ln w="17449" cap="rnd">
            <a:solidFill>
              <a:srgbClr val="10B3B7"/>
            </a:solidFill>
            <a:prstDash val="solid"/>
            <a:round/>
          </a:ln>
        </p:spPr>
        <p:txBody>
          <a:bodyPr rtlCol="1" anchor="ctr"/>
          <a:lstStyle/>
          <a:p>
            <a:endParaRPr lang="fa-IR"/>
          </a:p>
        </p:txBody>
      </p:sp>
      <p:sp>
        <p:nvSpPr>
          <p:cNvPr id="30" name="Freeform: Shape 29">
            <a:extLst>
              <a:ext uri="{FF2B5EF4-FFF2-40B4-BE49-F238E27FC236}">
                <a16:creationId xmlns:a16="http://schemas.microsoft.com/office/drawing/2014/main" id="{00FAD37F-44EA-4D20-B95F-339C5329335C}"/>
              </a:ext>
            </a:extLst>
          </p:cNvPr>
          <p:cNvSpPr/>
          <p:nvPr/>
        </p:nvSpPr>
        <p:spPr>
          <a:xfrm>
            <a:off x="10708751" y="2756872"/>
            <a:ext cx="6414" cy="31559"/>
          </a:xfrm>
          <a:custGeom>
            <a:avLst/>
            <a:gdLst>
              <a:gd name="connsiteX0" fmla="*/ 0 w 5817"/>
              <a:gd name="connsiteY0" fmla="*/ 0 h 28622"/>
              <a:gd name="connsiteX1" fmla="*/ 0 w 5817"/>
              <a:gd name="connsiteY1" fmla="*/ 28623 h 28622"/>
            </a:gdLst>
            <a:ahLst/>
            <a:cxnLst>
              <a:cxn ang="0">
                <a:pos x="connsiteX0" y="connsiteY0"/>
              </a:cxn>
              <a:cxn ang="0">
                <a:pos x="connsiteX1" y="connsiteY1"/>
              </a:cxn>
            </a:cxnLst>
            <a:rect l="l" t="t" r="r" b="b"/>
            <a:pathLst>
              <a:path w="5817" h="28622">
                <a:moveTo>
                  <a:pt x="0" y="0"/>
                </a:moveTo>
                <a:lnTo>
                  <a:pt x="0" y="28623"/>
                </a:lnTo>
              </a:path>
            </a:pathLst>
          </a:custGeom>
          <a:ln w="17449" cap="rnd">
            <a:solidFill>
              <a:srgbClr val="10B3B7"/>
            </a:solidFill>
            <a:prstDash val="solid"/>
            <a:round/>
          </a:ln>
        </p:spPr>
        <p:txBody>
          <a:bodyPr rtlCol="1" anchor="ctr"/>
          <a:lstStyle/>
          <a:p>
            <a:endParaRPr lang="fa-IR"/>
          </a:p>
        </p:txBody>
      </p:sp>
      <p:sp>
        <p:nvSpPr>
          <p:cNvPr id="31" name="Freeform: Shape 30">
            <a:extLst>
              <a:ext uri="{FF2B5EF4-FFF2-40B4-BE49-F238E27FC236}">
                <a16:creationId xmlns:a16="http://schemas.microsoft.com/office/drawing/2014/main" id="{5E4F768D-86FE-43A9-8E4D-DFBD25702D85}"/>
              </a:ext>
            </a:extLst>
          </p:cNvPr>
          <p:cNvSpPr/>
          <p:nvPr/>
        </p:nvSpPr>
        <p:spPr>
          <a:xfrm>
            <a:off x="10892466" y="2759951"/>
            <a:ext cx="6414" cy="31559"/>
          </a:xfrm>
          <a:custGeom>
            <a:avLst/>
            <a:gdLst>
              <a:gd name="connsiteX0" fmla="*/ 0 w 5817"/>
              <a:gd name="connsiteY0" fmla="*/ 0 h 28622"/>
              <a:gd name="connsiteX1" fmla="*/ 0 w 5817"/>
              <a:gd name="connsiteY1" fmla="*/ 28623 h 28622"/>
            </a:gdLst>
            <a:ahLst/>
            <a:cxnLst>
              <a:cxn ang="0">
                <a:pos x="connsiteX0" y="connsiteY0"/>
              </a:cxn>
              <a:cxn ang="0">
                <a:pos x="connsiteX1" y="connsiteY1"/>
              </a:cxn>
            </a:cxnLst>
            <a:rect l="l" t="t" r="r" b="b"/>
            <a:pathLst>
              <a:path w="5817" h="28622">
                <a:moveTo>
                  <a:pt x="0" y="0"/>
                </a:moveTo>
                <a:lnTo>
                  <a:pt x="0" y="28623"/>
                </a:lnTo>
              </a:path>
            </a:pathLst>
          </a:custGeom>
          <a:ln w="17449" cap="rnd">
            <a:solidFill>
              <a:srgbClr val="10B3B7"/>
            </a:solidFill>
            <a:prstDash val="solid"/>
            <a:round/>
          </a:ln>
        </p:spPr>
        <p:txBody>
          <a:bodyPr rtlCol="1" anchor="ctr"/>
          <a:lstStyle/>
          <a:p>
            <a:endParaRPr lang="fa-IR"/>
          </a:p>
        </p:txBody>
      </p:sp>
      <p:sp>
        <p:nvSpPr>
          <p:cNvPr id="32" name="Freeform: Shape 31">
            <a:extLst>
              <a:ext uri="{FF2B5EF4-FFF2-40B4-BE49-F238E27FC236}">
                <a16:creationId xmlns:a16="http://schemas.microsoft.com/office/drawing/2014/main" id="{94D0B552-58E3-4687-ACDA-013840BD5F99}"/>
              </a:ext>
            </a:extLst>
          </p:cNvPr>
          <p:cNvSpPr/>
          <p:nvPr/>
        </p:nvSpPr>
        <p:spPr>
          <a:xfrm>
            <a:off x="10512847" y="2759951"/>
            <a:ext cx="6414" cy="31559"/>
          </a:xfrm>
          <a:custGeom>
            <a:avLst/>
            <a:gdLst>
              <a:gd name="connsiteX0" fmla="*/ 0 w 5817"/>
              <a:gd name="connsiteY0" fmla="*/ 0 h 28622"/>
              <a:gd name="connsiteX1" fmla="*/ 0 w 5817"/>
              <a:gd name="connsiteY1" fmla="*/ 28623 h 28622"/>
            </a:gdLst>
            <a:ahLst/>
            <a:cxnLst>
              <a:cxn ang="0">
                <a:pos x="connsiteX0" y="connsiteY0"/>
              </a:cxn>
              <a:cxn ang="0">
                <a:pos x="connsiteX1" y="connsiteY1"/>
              </a:cxn>
            </a:cxnLst>
            <a:rect l="l" t="t" r="r" b="b"/>
            <a:pathLst>
              <a:path w="5817" h="28622">
                <a:moveTo>
                  <a:pt x="0" y="0"/>
                </a:moveTo>
                <a:lnTo>
                  <a:pt x="0" y="28623"/>
                </a:lnTo>
              </a:path>
            </a:pathLst>
          </a:custGeom>
          <a:ln w="17449" cap="rnd">
            <a:solidFill>
              <a:srgbClr val="10B3B7"/>
            </a:solidFill>
            <a:prstDash val="solid"/>
            <a:round/>
          </a:ln>
        </p:spPr>
        <p:txBody>
          <a:bodyPr rtlCol="1" anchor="ctr"/>
          <a:lstStyle/>
          <a:p>
            <a:endParaRPr lang="fa-IR"/>
          </a:p>
        </p:txBody>
      </p:sp>
      <p:sp>
        <p:nvSpPr>
          <p:cNvPr id="33" name="Freeform: Shape 32">
            <a:extLst>
              <a:ext uri="{FF2B5EF4-FFF2-40B4-BE49-F238E27FC236}">
                <a16:creationId xmlns:a16="http://schemas.microsoft.com/office/drawing/2014/main" id="{78897C96-98B7-47D2-8E28-9400D31E4BA1}"/>
              </a:ext>
            </a:extLst>
          </p:cNvPr>
          <p:cNvSpPr/>
          <p:nvPr/>
        </p:nvSpPr>
        <p:spPr>
          <a:xfrm>
            <a:off x="10474680" y="2903896"/>
            <a:ext cx="472566" cy="92819"/>
          </a:xfrm>
          <a:custGeom>
            <a:avLst/>
            <a:gdLst>
              <a:gd name="connsiteX0" fmla="*/ 0 w 428583"/>
              <a:gd name="connsiteY0" fmla="*/ 0 h 84180"/>
              <a:gd name="connsiteX1" fmla="*/ 0 w 428583"/>
              <a:gd name="connsiteY1" fmla="*/ 84181 h 84180"/>
              <a:gd name="connsiteX2" fmla="*/ 428584 w 428583"/>
              <a:gd name="connsiteY2" fmla="*/ 84181 h 84180"/>
              <a:gd name="connsiteX3" fmla="*/ 428584 w 428583"/>
              <a:gd name="connsiteY3" fmla="*/ 0 h 84180"/>
            </a:gdLst>
            <a:ahLst/>
            <a:cxnLst>
              <a:cxn ang="0">
                <a:pos x="connsiteX0" y="connsiteY0"/>
              </a:cxn>
              <a:cxn ang="0">
                <a:pos x="connsiteX1" y="connsiteY1"/>
              </a:cxn>
              <a:cxn ang="0">
                <a:pos x="connsiteX2" y="connsiteY2"/>
              </a:cxn>
              <a:cxn ang="0">
                <a:pos x="connsiteX3" y="connsiteY3"/>
              </a:cxn>
            </a:cxnLst>
            <a:rect l="l" t="t" r="r" b="b"/>
            <a:pathLst>
              <a:path w="428583" h="84180">
                <a:moveTo>
                  <a:pt x="0" y="0"/>
                </a:moveTo>
                <a:lnTo>
                  <a:pt x="0" y="84181"/>
                </a:lnTo>
                <a:lnTo>
                  <a:pt x="428584" y="84181"/>
                </a:lnTo>
                <a:lnTo>
                  <a:pt x="428584" y="0"/>
                </a:lnTo>
              </a:path>
            </a:pathLst>
          </a:custGeom>
          <a:noFill/>
          <a:ln w="17449" cap="rnd">
            <a:solidFill>
              <a:srgbClr val="10B3B7"/>
            </a:solidFill>
            <a:prstDash val="solid"/>
            <a:round/>
          </a:ln>
        </p:spPr>
        <p:txBody>
          <a:bodyPr rtlCol="1" anchor="ctr"/>
          <a:lstStyle/>
          <a:p>
            <a:endParaRPr lang="fa-IR"/>
          </a:p>
        </p:txBody>
      </p:sp>
      <p:sp>
        <p:nvSpPr>
          <p:cNvPr id="34" name="Freeform: Shape 33">
            <a:extLst>
              <a:ext uri="{FF2B5EF4-FFF2-40B4-BE49-F238E27FC236}">
                <a16:creationId xmlns:a16="http://schemas.microsoft.com/office/drawing/2014/main" id="{653F4771-710B-4A3E-B1E6-386B95A37ED5}"/>
              </a:ext>
            </a:extLst>
          </p:cNvPr>
          <p:cNvSpPr/>
          <p:nvPr/>
        </p:nvSpPr>
        <p:spPr>
          <a:xfrm>
            <a:off x="10854363" y="2903896"/>
            <a:ext cx="6414" cy="92819"/>
          </a:xfrm>
          <a:custGeom>
            <a:avLst/>
            <a:gdLst>
              <a:gd name="connsiteX0" fmla="*/ 0 w 5817"/>
              <a:gd name="connsiteY0" fmla="*/ 0 h 84180"/>
              <a:gd name="connsiteX1" fmla="*/ 0 w 5817"/>
              <a:gd name="connsiteY1" fmla="*/ 84181 h 84180"/>
            </a:gdLst>
            <a:ahLst/>
            <a:cxnLst>
              <a:cxn ang="0">
                <a:pos x="connsiteX0" y="connsiteY0"/>
              </a:cxn>
              <a:cxn ang="0">
                <a:pos x="connsiteX1" y="connsiteY1"/>
              </a:cxn>
            </a:cxnLst>
            <a:rect l="l" t="t" r="r" b="b"/>
            <a:pathLst>
              <a:path w="5817" h="84180">
                <a:moveTo>
                  <a:pt x="0" y="0"/>
                </a:moveTo>
                <a:lnTo>
                  <a:pt x="0" y="84181"/>
                </a:lnTo>
              </a:path>
            </a:pathLst>
          </a:custGeom>
          <a:ln w="17449" cap="rnd">
            <a:solidFill>
              <a:srgbClr val="10B3B7"/>
            </a:solidFill>
            <a:prstDash val="solid"/>
            <a:round/>
          </a:ln>
        </p:spPr>
        <p:txBody>
          <a:bodyPr rtlCol="1" anchor="ctr"/>
          <a:lstStyle/>
          <a:p>
            <a:endParaRPr lang="fa-IR"/>
          </a:p>
        </p:txBody>
      </p:sp>
      <p:sp>
        <p:nvSpPr>
          <p:cNvPr id="35" name="Freeform: Shape 34">
            <a:extLst>
              <a:ext uri="{FF2B5EF4-FFF2-40B4-BE49-F238E27FC236}">
                <a16:creationId xmlns:a16="http://schemas.microsoft.com/office/drawing/2014/main" id="{6A4EB372-9ED9-452A-82EF-40A6CDCBE022}"/>
              </a:ext>
            </a:extLst>
          </p:cNvPr>
          <p:cNvSpPr/>
          <p:nvPr/>
        </p:nvSpPr>
        <p:spPr>
          <a:xfrm>
            <a:off x="10549602" y="2906976"/>
            <a:ext cx="6414" cy="86662"/>
          </a:xfrm>
          <a:custGeom>
            <a:avLst/>
            <a:gdLst>
              <a:gd name="connsiteX0" fmla="*/ 0 w 5817"/>
              <a:gd name="connsiteY0" fmla="*/ 0 h 78596"/>
              <a:gd name="connsiteX1" fmla="*/ 0 w 5817"/>
              <a:gd name="connsiteY1" fmla="*/ 78596 h 78596"/>
            </a:gdLst>
            <a:ahLst/>
            <a:cxnLst>
              <a:cxn ang="0">
                <a:pos x="connsiteX0" y="connsiteY0"/>
              </a:cxn>
              <a:cxn ang="0">
                <a:pos x="connsiteX1" y="connsiteY1"/>
              </a:cxn>
            </a:cxnLst>
            <a:rect l="l" t="t" r="r" b="b"/>
            <a:pathLst>
              <a:path w="5817" h="78596">
                <a:moveTo>
                  <a:pt x="0" y="0"/>
                </a:moveTo>
                <a:lnTo>
                  <a:pt x="0" y="78596"/>
                </a:lnTo>
              </a:path>
            </a:pathLst>
          </a:custGeom>
          <a:ln w="17449" cap="rnd">
            <a:solidFill>
              <a:srgbClr val="10B3B7"/>
            </a:solidFill>
            <a:prstDash val="solid"/>
            <a:round/>
          </a:ln>
        </p:spPr>
        <p:txBody>
          <a:bodyPr rtlCol="1" anchor="ctr"/>
          <a:lstStyle/>
          <a:p>
            <a:endParaRPr lang="fa-IR"/>
          </a:p>
        </p:txBody>
      </p:sp>
      <p:sp>
        <p:nvSpPr>
          <p:cNvPr id="36" name="Freeform: Shape 35">
            <a:extLst>
              <a:ext uri="{FF2B5EF4-FFF2-40B4-BE49-F238E27FC236}">
                <a16:creationId xmlns:a16="http://schemas.microsoft.com/office/drawing/2014/main" id="{5D96EF7B-578C-4491-AF5F-D93C2E96C352}"/>
              </a:ext>
            </a:extLst>
          </p:cNvPr>
          <p:cNvSpPr/>
          <p:nvPr/>
        </p:nvSpPr>
        <p:spPr>
          <a:xfrm>
            <a:off x="10708751" y="2906976"/>
            <a:ext cx="6414" cy="86662"/>
          </a:xfrm>
          <a:custGeom>
            <a:avLst/>
            <a:gdLst>
              <a:gd name="connsiteX0" fmla="*/ 0 w 5817"/>
              <a:gd name="connsiteY0" fmla="*/ 0 h 78596"/>
              <a:gd name="connsiteX1" fmla="*/ 0 w 5817"/>
              <a:gd name="connsiteY1" fmla="*/ 78596 h 78596"/>
            </a:gdLst>
            <a:ahLst/>
            <a:cxnLst>
              <a:cxn ang="0">
                <a:pos x="connsiteX0" y="connsiteY0"/>
              </a:cxn>
              <a:cxn ang="0">
                <a:pos x="connsiteX1" y="connsiteY1"/>
              </a:cxn>
            </a:cxnLst>
            <a:rect l="l" t="t" r="r" b="b"/>
            <a:pathLst>
              <a:path w="5817" h="78596">
                <a:moveTo>
                  <a:pt x="0" y="0"/>
                </a:moveTo>
                <a:lnTo>
                  <a:pt x="0" y="78596"/>
                </a:lnTo>
              </a:path>
            </a:pathLst>
          </a:custGeom>
          <a:ln w="17449" cap="rnd">
            <a:solidFill>
              <a:srgbClr val="10B3B7"/>
            </a:solidFill>
            <a:prstDash val="solid"/>
            <a:round/>
          </a:ln>
        </p:spPr>
        <p:txBody>
          <a:bodyPr rtlCol="1" anchor="ctr"/>
          <a:lstStyle/>
          <a:p>
            <a:endParaRPr lang="fa-IR"/>
          </a:p>
        </p:txBody>
      </p:sp>
      <p:sp>
        <p:nvSpPr>
          <p:cNvPr id="37" name="Freeform: Shape 36">
            <a:extLst>
              <a:ext uri="{FF2B5EF4-FFF2-40B4-BE49-F238E27FC236}">
                <a16:creationId xmlns:a16="http://schemas.microsoft.com/office/drawing/2014/main" id="{A1B75EC1-B7D3-42BE-870A-771E9FEA8A49}"/>
              </a:ext>
            </a:extLst>
          </p:cNvPr>
          <p:cNvSpPr/>
          <p:nvPr/>
        </p:nvSpPr>
        <p:spPr>
          <a:xfrm>
            <a:off x="10401167" y="3099928"/>
            <a:ext cx="619592" cy="203023"/>
          </a:xfrm>
          <a:custGeom>
            <a:avLst/>
            <a:gdLst>
              <a:gd name="connsiteX0" fmla="*/ 0 w 561924"/>
              <a:gd name="connsiteY0" fmla="*/ 0 h 184127"/>
              <a:gd name="connsiteX1" fmla="*/ 0 w 561924"/>
              <a:gd name="connsiteY1" fmla="*/ 184128 h 184127"/>
              <a:gd name="connsiteX2" fmla="*/ 561924 w 561924"/>
              <a:gd name="connsiteY2" fmla="*/ 184128 h 184127"/>
              <a:gd name="connsiteX3" fmla="*/ 561924 w 561924"/>
              <a:gd name="connsiteY3" fmla="*/ 698 h 184127"/>
            </a:gdLst>
            <a:ahLst/>
            <a:cxnLst>
              <a:cxn ang="0">
                <a:pos x="connsiteX0" y="connsiteY0"/>
              </a:cxn>
              <a:cxn ang="0">
                <a:pos x="connsiteX1" y="connsiteY1"/>
              </a:cxn>
              <a:cxn ang="0">
                <a:pos x="connsiteX2" y="connsiteY2"/>
              </a:cxn>
              <a:cxn ang="0">
                <a:pos x="connsiteX3" y="connsiteY3"/>
              </a:cxn>
            </a:cxnLst>
            <a:rect l="l" t="t" r="r" b="b"/>
            <a:pathLst>
              <a:path w="561924" h="184127">
                <a:moveTo>
                  <a:pt x="0" y="0"/>
                </a:moveTo>
                <a:lnTo>
                  <a:pt x="0" y="184128"/>
                </a:lnTo>
                <a:lnTo>
                  <a:pt x="561924" y="184128"/>
                </a:lnTo>
                <a:lnTo>
                  <a:pt x="561924" y="698"/>
                </a:lnTo>
              </a:path>
            </a:pathLst>
          </a:custGeom>
          <a:noFill/>
          <a:ln w="17449" cap="rnd">
            <a:solidFill>
              <a:srgbClr val="10B3B7"/>
            </a:solidFill>
            <a:prstDash val="solid"/>
            <a:round/>
          </a:ln>
        </p:spPr>
        <p:txBody>
          <a:bodyPr rtlCol="1" anchor="ctr"/>
          <a:lstStyle/>
          <a:p>
            <a:endParaRPr lang="fa-IR"/>
          </a:p>
        </p:txBody>
      </p:sp>
      <p:sp>
        <p:nvSpPr>
          <p:cNvPr id="38" name="Freeform: Shape 37">
            <a:extLst>
              <a:ext uri="{FF2B5EF4-FFF2-40B4-BE49-F238E27FC236}">
                <a16:creationId xmlns:a16="http://schemas.microsoft.com/office/drawing/2014/main" id="{DCD168A3-35F1-4A13-B92F-61FC8B067272}"/>
              </a:ext>
            </a:extLst>
          </p:cNvPr>
          <p:cNvSpPr/>
          <p:nvPr/>
        </p:nvSpPr>
        <p:spPr>
          <a:xfrm>
            <a:off x="10673726" y="3179533"/>
            <a:ext cx="68251" cy="126496"/>
          </a:xfrm>
          <a:custGeom>
            <a:avLst/>
            <a:gdLst>
              <a:gd name="connsiteX0" fmla="*/ 0 w 61899"/>
              <a:gd name="connsiteY0" fmla="*/ 114724 h 114723"/>
              <a:gd name="connsiteX1" fmla="*/ 0 w 61899"/>
              <a:gd name="connsiteY1" fmla="*/ 31997 h 114723"/>
              <a:gd name="connsiteX2" fmla="*/ 30950 w 61899"/>
              <a:gd name="connsiteY2" fmla="*/ 0 h 114723"/>
              <a:gd name="connsiteX3" fmla="*/ 61900 w 61899"/>
              <a:gd name="connsiteY3" fmla="*/ 31997 h 114723"/>
              <a:gd name="connsiteX4" fmla="*/ 61900 w 61899"/>
              <a:gd name="connsiteY4" fmla="*/ 112047 h 114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9" h="114723">
                <a:moveTo>
                  <a:pt x="0" y="114724"/>
                </a:moveTo>
                <a:lnTo>
                  <a:pt x="0" y="31997"/>
                </a:lnTo>
                <a:cubicBezTo>
                  <a:pt x="0" y="14311"/>
                  <a:pt x="13846" y="0"/>
                  <a:pt x="30950" y="0"/>
                </a:cubicBezTo>
                <a:cubicBezTo>
                  <a:pt x="48054" y="0"/>
                  <a:pt x="61900" y="14311"/>
                  <a:pt x="61900" y="31997"/>
                </a:cubicBezTo>
                <a:lnTo>
                  <a:pt x="61900" y="112047"/>
                </a:lnTo>
              </a:path>
            </a:pathLst>
          </a:custGeom>
          <a:noFill/>
          <a:ln w="17449" cap="rnd">
            <a:solidFill>
              <a:srgbClr val="10B3B7"/>
            </a:solidFill>
            <a:prstDash val="solid"/>
            <a:round/>
          </a:ln>
        </p:spPr>
        <p:txBody>
          <a:bodyPr rtlCol="1" anchor="ctr"/>
          <a:lstStyle/>
          <a:p>
            <a:endParaRPr lang="fa-IR"/>
          </a:p>
        </p:txBody>
      </p:sp>
      <p:sp>
        <p:nvSpPr>
          <p:cNvPr id="39" name="Freeform: Shape 38">
            <a:extLst>
              <a:ext uri="{FF2B5EF4-FFF2-40B4-BE49-F238E27FC236}">
                <a16:creationId xmlns:a16="http://schemas.microsoft.com/office/drawing/2014/main" id="{8BAAA929-67A5-4DCD-944F-F6BE26C7D102}"/>
              </a:ext>
            </a:extLst>
          </p:cNvPr>
          <p:cNvSpPr/>
          <p:nvPr/>
        </p:nvSpPr>
        <p:spPr>
          <a:xfrm>
            <a:off x="10560443" y="3197880"/>
            <a:ext cx="68251" cy="108150"/>
          </a:xfrm>
          <a:custGeom>
            <a:avLst/>
            <a:gdLst>
              <a:gd name="connsiteX0" fmla="*/ 0 w 61899"/>
              <a:gd name="connsiteY0" fmla="*/ 98085 h 98084"/>
              <a:gd name="connsiteX1" fmla="*/ 0 w 61899"/>
              <a:gd name="connsiteY1" fmla="*/ 31822 h 98084"/>
              <a:gd name="connsiteX2" fmla="*/ 30949 w 61899"/>
              <a:gd name="connsiteY2" fmla="*/ 0 h 98084"/>
              <a:gd name="connsiteX3" fmla="*/ 61900 w 61899"/>
              <a:gd name="connsiteY3" fmla="*/ 31822 h 98084"/>
              <a:gd name="connsiteX4" fmla="*/ 61900 w 61899"/>
              <a:gd name="connsiteY4" fmla="*/ 95409 h 9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9" h="98084">
                <a:moveTo>
                  <a:pt x="0" y="98085"/>
                </a:moveTo>
                <a:lnTo>
                  <a:pt x="0" y="31822"/>
                </a:lnTo>
                <a:cubicBezTo>
                  <a:pt x="0" y="14253"/>
                  <a:pt x="13846" y="0"/>
                  <a:pt x="30949" y="0"/>
                </a:cubicBezTo>
                <a:cubicBezTo>
                  <a:pt x="48054" y="0"/>
                  <a:pt x="61900" y="14253"/>
                  <a:pt x="61900" y="31822"/>
                </a:cubicBezTo>
                <a:lnTo>
                  <a:pt x="61900" y="95409"/>
                </a:lnTo>
              </a:path>
            </a:pathLst>
          </a:custGeom>
          <a:noFill/>
          <a:ln w="17449" cap="rnd">
            <a:solidFill>
              <a:srgbClr val="10B3B7"/>
            </a:solidFill>
            <a:prstDash val="solid"/>
            <a:round/>
          </a:ln>
        </p:spPr>
        <p:txBody>
          <a:bodyPr rtlCol="1" anchor="ctr"/>
          <a:lstStyle/>
          <a:p>
            <a:endParaRPr lang="fa-IR"/>
          </a:p>
        </p:txBody>
      </p:sp>
      <p:sp>
        <p:nvSpPr>
          <p:cNvPr id="40" name="Freeform: Shape 39">
            <a:extLst>
              <a:ext uri="{FF2B5EF4-FFF2-40B4-BE49-F238E27FC236}">
                <a16:creationId xmlns:a16="http://schemas.microsoft.com/office/drawing/2014/main" id="{6953D7FC-A53A-4D40-ADC3-66102F8D18E4}"/>
              </a:ext>
            </a:extLst>
          </p:cNvPr>
          <p:cNvSpPr/>
          <p:nvPr/>
        </p:nvSpPr>
        <p:spPr>
          <a:xfrm>
            <a:off x="10787073" y="3197880"/>
            <a:ext cx="68251" cy="108150"/>
          </a:xfrm>
          <a:custGeom>
            <a:avLst/>
            <a:gdLst>
              <a:gd name="connsiteX0" fmla="*/ 0 w 61899"/>
              <a:gd name="connsiteY0" fmla="*/ 98085 h 98084"/>
              <a:gd name="connsiteX1" fmla="*/ 0 w 61899"/>
              <a:gd name="connsiteY1" fmla="*/ 31822 h 98084"/>
              <a:gd name="connsiteX2" fmla="*/ 30950 w 61899"/>
              <a:gd name="connsiteY2" fmla="*/ 0 h 98084"/>
              <a:gd name="connsiteX3" fmla="*/ 61900 w 61899"/>
              <a:gd name="connsiteY3" fmla="*/ 31822 h 98084"/>
              <a:gd name="connsiteX4" fmla="*/ 61900 w 61899"/>
              <a:gd name="connsiteY4" fmla="*/ 95409 h 9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9" h="98084">
                <a:moveTo>
                  <a:pt x="0" y="98085"/>
                </a:moveTo>
                <a:lnTo>
                  <a:pt x="0" y="31822"/>
                </a:lnTo>
                <a:cubicBezTo>
                  <a:pt x="0" y="14253"/>
                  <a:pt x="13846" y="0"/>
                  <a:pt x="30950" y="0"/>
                </a:cubicBezTo>
                <a:cubicBezTo>
                  <a:pt x="48054" y="0"/>
                  <a:pt x="61900" y="14253"/>
                  <a:pt x="61900" y="31822"/>
                </a:cubicBezTo>
                <a:lnTo>
                  <a:pt x="61900" y="95409"/>
                </a:lnTo>
              </a:path>
            </a:pathLst>
          </a:custGeom>
          <a:noFill/>
          <a:ln w="17449" cap="rnd">
            <a:solidFill>
              <a:srgbClr val="10B3B7"/>
            </a:solidFill>
            <a:prstDash val="solid"/>
            <a:round/>
          </a:ln>
        </p:spPr>
        <p:txBody>
          <a:bodyPr rtlCol="1" anchor="ctr"/>
          <a:lstStyle/>
          <a:p>
            <a:endParaRPr lang="fa-IR"/>
          </a:p>
        </p:txBody>
      </p:sp>
      <p:sp>
        <p:nvSpPr>
          <p:cNvPr id="41" name="Freeform: Shape 40">
            <a:extLst>
              <a:ext uri="{FF2B5EF4-FFF2-40B4-BE49-F238E27FC236}">
                <a16:creationId xmlns:a16="http://schemas.microsoft.com/office/drawing/2014/main" id="{AC61403E-C0DE-48E5-8918-9AAC69A20F64}"/>
              </a:ext>
            </a:extLst>
          </p:cNvPr>
          <p:cNvSpPr/>
          <p:nvPr/>
        </p:nvSpPr>
        <p:spPr>
          <a:xfrm>
            <a:off x="10634918" y="3131552"/>
            <a:ext cx="29506" cy="29506"/>
          </a:xfrm>
          <a:custGeom>
            <a:avLst/>
            <a:gdLst>
              <a:gd name="connsiteX0" fmla="*/ 26761 w 26760"/>
              <a:gd name="connsiteY0" fmla="*/ 13380 h 26760"/>
              <a:gd name="connsiteX1" fmla="*/ 13380 w 26760"/>
              <a:gd name="connsiteY1" fmla="*/ 26761 h 26760"/>
              <a:gd name="connsiteX2" fmla="*/ 0 w 26760"/>
              <a:gd name="connsiteY2" fmla="*/ 13380 h 26760"/>
              <a:gd name="connsiteX3" fmla="*/ 13380 w 26760"/>
              <a:gd name="connsiteY3" fmla="*/ 0 h 26760"/>
              <a:gd name="connsiteX4" fmla="*/ 26761 w 26760"/>
              <a:gd name="connsiteY4" fmla="*/ 13380 h 2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0" h="26760">
                <a:moveTo>
                  <a:pt x="26761" y="13380"/>
                </a:moveTo>
                <a:cubicBezTo>
                  <a:pt x="26761" y="20769"/>
                  <a:pt x="20769" y="26761"/>
                  <a:pt x="13380" y="26761"/>
                </a:cubicBezTo>
                <a:cubicBezTo>
                  <a:pt x="5992" y="26761"/>
                  <a:pt x="0" y="20769"/>
                  <a:pt x="0" y="13380"/>
                </a:cubicBezTo>
                <a:cubicBezTo>
                  <a:pt x="0" y="5992"/>
                  <a:pt x="5992" y="0"/>
                  <a:pt x="13380" y="0"/>
                </a:cubicBezTo>
                <a:cubicBezTo>
                  <a:pt x="20769" y="0"/>
                  <a:pt x="26761" y="5992"/>
                  <a:pt x="26761" y="13380"/>
                </a:cubicBezTo>
                <a:close/>
              </a:path>
            </a:pathLst>
          </a:custGeom>
          <a:noFill/>
          <a:ln w="17449" cap="rnd">
            <a:solidFill>
              <a:srgbClr val="10B3B7"/>
            </a:solidFill>
            <a:prstDash val="solid"/>
            <a:round/>
          </a:ln>
        </p:spPr>
        <p:txBody>
          <a:bodyPr rtlCol="1" anchor="ctr"/>
          <a:lstStyle/>
          <a:p>
            <a:endParaRPr lang="fa-IR"/>
          </a:p>
        </p:txBody>
      </p:sp>
      <p:sp>
        <p:nvSpPr>
          <p:cNvPr id="42" name="Freeform: Shape 41">
            <a:extLst>
              <a:ext uri="{FF2B5EF4-FFF2-40B4-BE49-F238E27FC236}">
                <a16:creationId xmlns:a16="http://schemas.microsoft.com/office/drawing/2014/main" id="{B67FDD60-8C54-4CB0-B3B5-A063980DA71F}"/>
              </a:ext>
            </a:extLst>
          </p:cNvPr>
          <p:cNvSpPr/>
          <p:nvPr/>
        </p:nvSpPr>
        <p:spPr>
          <a:xfrm>
            <a:off x="10518555" y="3131552"/>
            <a:ext cx="29506" cy="29506"/>
          </a:xfrm>
          <a:custGeom>
            <a:avLst/>
            <a:gdLst>
              <a:gd name="connsiteX0" fmla="*/ 26761 w 26760"/>
              <a:gd name="connsiteY0" fmla="*/ 13380 h 26760"/>
              <a:gd name="connsiteX1" fmla="*/ 13381 w 26760"/>
              <a:gd name="connsiteY1" fmla="*/ 26761 h 26760"/>
              <a:gd name="connsiteX2" fmla="*/ 0 w 26760"/>
              <a:gd name="connsiteY2" fmla="*/ 13380 h 26760"/>
              <a:gd name="connsiteX3" fmla="*/ 13381 w 26760"/>
              <a:gd name="connsiteY3" fmla="*/ 0 h 26760"/>
              <a:gd name="connsiteX4" fmla="*/ 26761 w 26760"/>
              <a:gd name="connsiteY4" fmla="*/ 13380 h 2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0" h="26760">
                <a:moveTo>
                  <a:pt x="26761" y="13380"/>
                </a:moveTo>
                <a:cubicBezTo>
                  <a:pt x="26761" y="20769"/>
                  <a:pt x="20769" y="26761"/>
                  <a:pt x="13381" y="26761"/>
                </a:cubicBezTo>
                <a:cubicBezTo>
                  <a:pt x="5992" y="26761"/>
                  <a:pt x="0" y="20769"/>
                  <a:pt x="0" y="13380"/>
                </a:cubicBezTo>
                <a:cubicBezTo>
                  <a:pt x="0" y="5992"/>
                  <a:pt x="5992" y="0"/>
                  <a:pt x="13381" y="0"/>
                </a:cubicBezTo>
                <a:cubicBezTo>
                  <a:pt x="20769" y="0"/>
                  <a:pt x="26761" y="5992"/>
                  <a:pt x="26761" y="13380"/>
                </a:cubicBezTo>
                <a:close/>
              </a:path>
            </a:pathLst>
          </a:custGeom>
          <a:noFill/>
          <a:ln w="17449" cap="rnd">
            <a:solidFill>
              <a:srgbClr val="10B3B7"/>
            </a:solidFill>
            <a:prstDash val="solid"/>
            <a:round/>
          </a:ln>
        </p:spPr>
        <p:txBody>
          <a:bodyPr rtlCol="1" anchor="ctr"/>
          <a:lstStyle/>
          <a:p>
            <a:endParaRPr lang="fa-IR"/>
          </a:p>
        </p:txBody>
      </p:sp>
      <p:sp>
        <p:nvSpPr>
          <p:cNvPr id="43" name="Freeform: Shape 42">
            <a:extLst>
              <a:ext uri="{FF2B5EF4-FFF2-40B4-BE49-F238E27FC236}">
                <a16:creationId xmlns:a16="http://schemas.microsoft.com/office/drawing/2014/main" id="{19C02CC9-B4E3-4613-86D7-9FBFD882D008}"/>
              </a:ext>
            </a:extLst>
          </p:cNvPr>
          <p:cNvSpPr/>
          <p:nvPr/>
        </p:nvSpPr>
        <p:spPr>
          <a:xfrm>
            <a:off x="10419577" y="3148872"/>
            <a:ext cx="56064" cy="56063"/>
          </a:xfrm>
          <a:custGeom>
            <a:avLst/>
            <a:gdLst>
              <a:gd name="connsiteX0" fmla="*/ 50847 w 50846"/>
              <a:gd name="connsiteY0" fmla="*/ 25423 h 50845"/>
              <a:gd name="connsiteX1" fmla="*/ 25423 w 50846"/>
              <a:gd name="connsiteY1" fmla="*/ 50846 h 50845"/>
              <a:gd name="connsiteX2" fmla="*/ 0 w 50846"/>
              <a:gd name="connsiteY2" fmla="*/ 25423 h 50845"/>
              <a:gd name="connsiteX3" fmla="*/ 25423 w 50846"/>
              <a:gd name="connsiteY3" fmla="*/ 0 h 50845"/>
              <a:gd name="connsiteX4" fmla="*/ 50847 w 50846"/>
              <a:gd name="connsiteY4" fmla="*/ 25423 h 5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6" h="50845">
                <a:moveTo>
                  <a:pt x="50847" y="25423"/>
                </a:moveTo>
                <a:cubicBezTo>
                  <a:pt x="50847" y="39443"/>
                  <a:pt x="39444" y="50846"/>
                  <a:pt x="25423" y="50846"/>
                </a:cubicBezTo>
                <a:cubicBezTo>
                  <a:pt x="11403" y="50846"/>
                  <a:pt x="0" y="39443"/>
                  <a:pt x="0" y="25423"/>
                </a:cubicBezTo>
                <a:cubicBezTo>
                  <a:pt x="0" y="11402"/>
                  <a:pt x="11403" y="0"/>
                  <a:pt x="25423" y="0"/>
                </a:cubicBezTo>
                <a:cubicBezTo>
                  <a:pt x="39444" y="0"/>
                  <a:pt x="50847" y="11402"/>
                  <a:pt x="50847" y="25423"/>
                </a:cubicBezTo>
                <a:close/>
              </a:path>
            </a:pathLst>
          </a:custGeom>
          <a:noFill/>
          <a:ln w="17449" cap="rnd">
            <a:solidFill>
              <a:srgbClr val="10B3B7"/>
            </a:solidFill>
            <a:prstDash val="solid"/>
            <a:round/>
          </a:ln>
        </p:spPr>
        <p:txBody>
          <a:bodyPr rtlCol="1" anchor="ctr"/>
          <a:lstStyle/>
          <a:p>
            <a:endParaRPr lang="fa-IR"/>
          </a:p>
        </p:txBody>
      </p:sp>
      <p:sp>
        <p:nvSpPr>
          <p:cNvPr id="44" name="Freeform: Shape 43">
            <a:extLst>
              <a:ext uri="{FF2B5EF4-FFF2-40B4-BE49-F238E27FC236}">
                <a16:creationId xmlns:a16="http://schemas.microsoft.com/office/drawing/2014/main" id="{019C3B92-929E-44F1-986E-F47B349B95BC}"/>
              </a:ext>
            </a:extLst>
          </p:cNvPr>
          <p:cNvSpPr/>
          <p:nvPr/>
        </p:nvSpPr>
        <p:spPr>
          <a:xfrm>
            <a:off x="10946285" y="3148872"/>
            <a:ext cx="56063" cy="56063"/>
          </a:xfrm>
          <a:custGeom>
            <a:avLst/>
            <a:gdLst>
              <a:gd name="connsiteX0" fmla="*/ 50846 w 50845"/>
              <a:gd name="connsiteY0" fmla="*/ 25423 h 50845"/>
              <a:gd name="connsiteX1" fmla="*/ 25423 w 50845"/>
              <a:gd name="connsiteY1" fmla="*/ 50846 h 50845"/>
              <a:gd name="connsiteX2" fmla="*/ 0 w 50845"/>
              <a:gd name="connsiteY2" fmla="*/ 25423 h 50845"/>
              <a:gd name="connsiteX3" fmla="*/ 25423 w 50845"/>
              <a:gd name="connsiteY3" fmla="*/ 0 h 50845"/>
              <a:gd name="connsiteX4" fmla="*/ 50846 w 50845"/>
              <a:gd name="connsiteY4" fmla="*/ 25423 h 5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5" h="50845">
                <a:moveTo>
                  <a:pt x="50846" y="25423"/>
                </a:moveTo>
                <a:cubicBezTo>
                  <a:pt x="50846" y="39443"/>
                  <a:pt x="39443" y="50846"/>
                  <a:pt x="25423" y="50846"/>
                </a:cubicBezTo>
                <a:cubicBezTo>
                  <a:pt x="11402" y="50846"/>
                  <a:pt x="0" y="39443"/>
                  <a:pt x="0" y="25423"/>
                </a:cubicBezTo>
                <a:cubicBezTo>
                  <a:pt x="0" y="11402"/>
                  <a:pt x="11402" y="0"/>
                  <a:pt x="25423" y="0"/>
                </a:cubicBezTo>
                <a:cubicBezTo>
                  <a:pt x="39501" y="0"/>
                  <a:pt x="50846" y="11402"/>
                  <a:pt x="50846" y="25423"/>
                </a:cubicBezTo>
                <a:close/>
              </a:path>
            </a:pathLst>
          </a:custGeom>
          <a:noFill/>
          <a:ln w="17449" cap="rnd">
            <a:solidFill>
              <a:srgbClr val="10B3B7"/>
            </a:solidFill>
            <a:prstDash val="solid"/>
            <a:round/>
          </a:ln>
        </p:spPr>
        <p:txBody>
          <a:bodyPr rtlCol="1" anchor="ctr"/>
          <a:lstStyle/>
          <a:p>
            <a:endParaRPr lang="fa-IR"/>
          </a:p>
        </p:txBody>
      </p:sp>
      <p:sp>
        <p:nvSpPr>
          <p:cNvPr id="45" name="Freeform: Shape 44">
            <a:extLst>
              <a:ext uri="{FF2B5EF4-FFF2-40B4-BE49-F238E27FC236}">
                <a16:creationId xmlns:a16="http://schemas.microsoft.com/office/drawing/2014/main" id="{7B3B736B-521A-4FBD-8D98-18650BB6289E}"/>
              </a:ext>
            </a:extLst>
          </p:cNvPr>
          <p:cNvSpPr/>
          <p:nvPr/>
        </p:nvSpPr>
        <p:spPr>
          <a:xfrm>
            <a:off x="10751280" y="3131552"/>
            <a:ext cx="29506" cy="29506"/>
          </a:xfrm>
          <a:custGeom>
            <a:avLst/>
            <a:gdLst>
              <a:gd name="connsiteX0" fmla="*/ 26761 w 26760"/>
              <a:gd name="connsiteY0" fmla="*/ 13380 h 26760"/>
              <a:gd name="connsiteX1" fmla="*/ 13380 w 26760"/>
              <a:gd name="connsiteY1" fmla="*/ 26761 h 26760"/>
              <a:gd name="connsiteX2" fmla="*/ 0 w 26760"/>
              <a:gd name="connsiteY2" fmla="*/ 13380 h 26760"/>
              <a:gd name="connsiteX3" fmla="*/ 13380 w 26760"/>
              <a:gd name="connsiteY3" fmla="*/ 0 h 26760"/>
              <a:gd name="connsiteX4" fmla="*/ 26761 w 26760"/>
              <a:gd name="connsiteY4" fmla="*/ 13380 h 2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0" h="26760">
                <a:moveTo>
                  <a:pt x="26761" y="13380"/>
                </a:moveTo>
                <a:cubicBezTo>
                  <a:pt x="26761" y="20769"/>
                  <a:pt x="20769" y="26761"/>
                  <a:pt x="13380" y="26761"/>
                </a:cubicBezTo>
                <a:cubicBezTo>
                  <a:pt x="5992" y="26761"/>
                  <a:pt x="0" y="20769"/>
                  <a:pt x="0" y="13380"/>
                </a:cubicBezTo>
                <a:cubicBezTo>
                  <a:pt x="0" y="5992"/>
                  <a:pt x="5992" y="0"/>
                  <a:pt x="13380" y="0"/>
                </a:cubicBezTo>
                <a:cubicBezTo>
                  <a:pt x="20827" y="0"/>
                  <a:pt x="26761" y="5992"/>
                  <a:pt x="26761" y="13380"/>
                </a:cubicBezTo>
                <a:close/>
              </a:path>
            </a:pathLst>
          </a:custGeom>
          <a:noFill/>
          <a:ln w="17449" cap="rnd">
            <a:solidFill>
              <a:srgbClr val="10B3B7"/>
            </a:solidFill>
            <a:prstDash val="solid"/>
            <a:round/>
          </a:ln>
        </p:spPr>
        <p:txBody>
          <a:bodyPr rtlCol="1" anchor="ctr"/>
          <a:lstStyle/>
          <a:p>
            <a:endParaRPr lang="fa-IR"/>
          </a:p>
        </p:txBody>
      </p:sp>
      <p:sp>
        <p:nvSpPr>
          <p:cNvPr id="46" name="Freeform: Shape 45">
            <a:extLst>
              <a:ext uri="{FF2B5EF4-FFF2-40B4-BE49-F238E27FC236}">
                <a16:creationId xmlns:a16="http://schemas.microsoft.com/office/drawing/2014/main" id="{6F06C6ED-5271-499E-9764-54F8342087FD}"/>
              </a:ext>
            </a:extLst>
          </p:cNvPr>
          <p:cNvSpPr/>
          <p:nvPr/>
        </p:nvSpPr>
        <p:spPr>
          <a:xfrm>
            <a:off x="10867706" y="3131552"/>
            <a:ext cx="29506" cy="29506"/>
          </a:xfrm>
          <a:custGeom>
            <a:avLst/>
            <a:gdLst>
              <a:gd name="connsiteX0" fmla="*/ 26761 w 26760"/>
              <a:gd name="connsiteY0" fmla="*/ 13380 h 26760"/>
              <a:gd name="connsiteX1" fmla="*/ 13380 w 26760"/>
              <a:gd name="connsiteY1" fmla="*/ 26761 h 26760"/>
              <a:gd name="connsiteX2" fmla="*/ 0 w 26760"/>
              <a:gd name="connsiteY2" fmla="*/ 13380 h 26760"/>
              <a:gd name="connsiteX3" fmla="*/ 13380 w 26760"/>
              <a:gd name="connsiteY3" fmla="*/ 0 h 26760"/>
              <a:gd name="connsiteX4" fmla="*/ 26761 w 26760"/>
              <a:gd name="connsiteY4" fmla="*/ 13380 h 2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0" h="26760">
                <a:moveTo>
                  <a:pt x="26761" y="13380"/>
                </a:moveTo>
                <a:cubicBezTo>
                  <a:pt x="26761" y="20769"/>
                  <a:pt x="20769" y="26761"/>
                  <a:pt x="13380" y="26761"/>
                </a:cubicBezTo>
                <a:cubicBezTo>
                  <a:pt x="5992" y="26761"/>
                  <a:pt x="0" y="20769"/>
                  <a:pt x="0" y="13380"/>
                </a:cubicBezTo>
                <a:cubicBezTo>
                  <a:pt x="0" y="5992"/>
                  <a:pt x="5992" y="0"/>
                  <a:pt x="13380" y="0"/>
                </a:cubicBezTo>
                <a:cubicBezTo>
                  <a:pt x="20769" y="0"/>
                  <a:pt x="26761" y="5992"/>
                  <a:pt x="26761" y="13380"/>
                </a:cubicBezTo>
                <a:close/>
              </a:path>
            </a:pathLst>
          </a:custGeom>
          <a:noFill/>
          <a:ln w="17449" cap="rnd">
            <a:solidFill>
              <a:srgbClr val="10B3B7"/>
            </a:solidFill>
            <a:prstDash val="solid"/>
            <a:round/>
          </a:ln>
        </p:spPr>
        <p:txBody>
          <a:bodyPr rtlCol="1" anchor="ctr"/>
          <a:lstStyle/>
          <a:p>
            <a:endParaRPr lang="fa-IR"/>
          </a:p>
        </p:txBody>
      </p:sp>
      <p:sp>
        <p:nvSpPr>
          <p:cNvPr id="47" name="Freeform: Shape 46">
            <a:extLst>
              <a:ext uri="{FF2B5EF4-FFF2-40B4-BE49-F238E27FC236}">
                <a16:creationId xmlns:a16="http://schemas.microsoft.com/office/drawing/2014/main" id="{1CAE16F2-61B8-4808-8069-1CC3CA3DEB28}"/>
              </a:ext>
            </a:extLst>
          </p:cNvPr>
          <p:cNvSpPr/>
          <p:nvPr/>
        </p:nvSpPr>
        <p:spPr>
          <a:xfrm>
            <a:off x="10592516" y="3057014"/>
            <a:ext cx="6414" cy="38551"/>
          </a:xfrm>
          <a:custGeom>
            <a:avLst/>
            <a:gdLst>
              <a:gd name="connsiteX0" fmla="*/ 0 w 5817"/>
              <a:gd name="connsiteY0" fmla="*/ 34964 h 34963"/>
              <a:gd name="connsiteX1" fmla="*/ 0 w 5817"/>
              <a:gd name="connsiteY1" fmla="*/ 0 h 34963"/>
            </a:gdLst>
            <a:ahLst/>
            <a:cxnLst>
              <a:cxn ang="0">
                <a:pos x="connsiteX0" y="connsiteY0"/>
              </a:cxn>
              <a:cxn ang="0">
                <a:pos x="connsiteX1" y="connsiteY1"/>
              </a:cxn>
            </a:cxnLst>
            <a:rect l="l" t="t" r="r" b="b"/>
            <a:pathLst>
              <a:path w="5817" h="34963">
                <a:moveTo>
                  <a:pt x="0" y="34964"/>
                </a:moveTo>
                <a:lnTo>
                  <a:pt x="0" y="0"/>
                </a:lnTo>
              </a:path>
            </a:pathLst>
          </a:custGeom>
          <a:ln w="17449" cap="rnd">
            <a:solidFill>
              <a:srgbClr val="10B3B7"/>
            </a:solidFill>
            <a:prstDash val="solid"/>
            <a:round/>
          </a:ln>
        </p:spPr>
        <p:txBody>
          <a:bodyPr rtlCol="1" anchor="ctr"/>
          <a:lstStyle/>
          <a:p>
            <a:endParaRPr lang="fa-IR"/>
          </a:p>
        </p:txBody>
      </p:sp>
      <p:sp>
        <p:nvSpPr>
          <p:cNvPr id="48" name="Freeform: Shape 47">
            <a:extLst>
              <a:ext uri="{FF2B5EF4-FFF2-40B4-BE49-F238E27FC236}">
                <a16:creationId xmlns:a16="http://schemas.microsoft.com/office/drawing/2014/main" id="{906CCFD9-47F3-445E-B513-AD82B1F5A2FD}"/>
              </a:ext>
            </a:extLst>
          </p:cNvPr>
          <p:cNvSpPr/>
          <p:nvPr/>
        </p:nvSpPr>
        <p:spPr>
          <a:xfrm>
            <a:off x="10625745" y="3044762"/>
            <a:ext cx="6414" cy="50803"/>
          </a:xfrm>
          <a:custGeom>
            <a:avLst/>
            <a:gdLst>
              <a:gd name="connsiteX0" fmla="*/ 0 w 5817"/>
              <a:gd name="connsiteY0" fmla="*/ 46076 h 46075"/>
              <a:gd name="connsiteX1" fmla="*/ 0 w 5817"/>
              <a:gd name="connsiteY1" fmla="*/ 0 h 46075"/>
            </a:gdLst>
            <a:ahLst/>
            <a:cxnLst>
              <a:cxn ang="0">
                <a:pos x="connsiteX0" y="connsiteY0"/>
              </a:cxn>
              <a:cxn ang="0">
                <a:pos x="connsiteX1" y="connsiteY1"/>
              </a:cxn>
            </a:cxnLst>
            <a:rect l="l" t="t" r="r" b="b"/>
            <a:pathLst>
              <a:path w="5817" h="46075">
                <a:moveTo>
                  <a:pt x="0" y="46076"/>
                </a:moveTo>
                <a:lnTo>
                  <a:pt x="0" y="0"/>
                </a:lnTo>
              </a:path>
            </a:pathLst>
          </a:custGeom>
          <a:ln w="17449" cap="rnd">
            <a:solidFill>
              <a:srgbClr val="10B3B7"/>
            </a:solidFill>
            <a:prstDash val="solid"/>
            <a:round/>
          </a:ln>
        </p:spPr>
        <p:txBody>
          <a:bodyPr rtlCol="1" anchor="ctr"/>
          <a:lstStyle/>
          <a:p>
            <a:endParaRPr lang="fa-IR"/>
          </a:p>
        </p:txBody>
      </p:sp>
      <p:sp>
        <p:nvSpPr>
          <p:cNvPr id="49" name="Freeform: Shape 48">
            <a:extLst>
              <a:ext uri="{FF2B5EF4-FFF2-40B4-BE49-F238E27FC236}">
                <a16:creationId xmlns:a16="http://schemas.microsoft.com/office/drawing/2014/main" id="{B8A93C2C-B78A-434C-9F19-3D42FB81E5AA}"/>
              </a:ext>
            </a:extLst>
          </p:cNvPr>
          <p:cNvSpPr/>
          <p:nvPr/>
        </p:nvSpPr>
        <p:spPr>
          <a:xfrm>
            <a:off x="10658973" y="3032509"/>
            <a:ext cx="6414" cy="63056"/>
          </a:xfrm>
          <a:custGeom>
            <a:avLst/>
            <a:gdLst>
              <a:gd name="connsiteX0" fmla="*/ 0 w 5817"/>
              <a:gd name="connsiteY0" fmla="*/ 57187 h 57187"/>
              <a:gd name="connsiteX1" fmla="*/ 0 w 5817"/>
              <a:gd name="connsiteY1" fmla="*/ 0 h 57187"/>
            </a:gdLst>
            <a:ahLst/>
            <a:cxnLst>
              <a:cxn ang="0">
                <a:pos x="connsiteX0" y="connsiteY0"/>
              </a:cxn>
              <a:cxn ang="0">
                <a:pos x="connsiteX1" y="connsiteY1"/>
              </a:cxn>
            </a:cxnLst>
            <a:rect l="l" t="t" r="r" b="b"/>
            <a:pathLst>
              <a:path w="5817" h="57187">
                <a:moveTo>
                  <a:pt x="0" y="57187"/>
                </a:moveTo>
                <a:lnTo>
                  <a:pt x="0" y="0"/>
                </a:lnTo>
              </a:path>
            </a:pathLst>
          </a:custGeom>
          <a:ln w="17449" cap="rnd">
            <a:solidFill>
              <a:srgbClr val="10B3B7"/>
            </a:solidFill>
            <a:prstDash val="solid"/>
            <a:round/>
          </a:ln>
        </p:spPr>
        <p:txBody>
          <a:bodyPr rtlCol="1" anchor="ctr"/>
          <a:lstStyle/>
          <a:p>
            <a:endParaRPr lang="fa-IR"/>
          </a:p>
        </p:txBody>
      </p:sp>
      <p:sp>
        <p:nvSpPr>
          <p:cNvPr id="50" name="Freeform: Shape 49">
            <a:extLst>
              <a:ext uri="{FF2B5EF4-FFF2-40B4-BE49-F238E27FC236}">
                <a16:creationId xmlns:a16="http://schemas.microsoft.com/office/drawing/2014/main" id="{C546162F-50EE-435E-BD70-A11B4C3BD4FA}"/>
              </a:ext>
            </a:extLst>
          </p:cNvPr>
          <p:cNvSpPr/>
          <p:nvPr/>
        </p:nvSpPr>
        <p:spPr>
          <a:xfrm>
            <a:off x="10692136" y="3044762"/>
            <a:ext cx="6414" cy="50803"/>
          </a:xfrm>
          <a:custGeom>
            <a:avLst/>
            <a:gdLst>
              <a:gd name="connsiteX0" fmla="*/ 0 w 5817"/>
              <a:gd name="connsiteY0" fmla="*/ 46076 h 46075"/>
              <a:gd name="connsiteX1" fmla="*/ 0 w 5817"/>
              <a:gd name="connsiteY1" fmla="*/ 0 h 46075"/>
            </a:gdLst>
            <a:ahLst/>
            <a:cxnLst>
              <a:cxn ang="0">
                <a:pos x="connsiteX0" y="connsiteY0"/>
              </a:cxn>
              <a:cxn ang="0">
                <a:pos x="connsiteX1" y="connsiteY1"/>
              </a:cxn>
            </a:cxnLst>
            <a:rect l="l" t="t" r="r" b="b"/>
            <a:pathLst>
              <a:path w="5817" h="46075">
                <a:moveTo>
                  <a:pt x="0" y="46076"/>
                </a:moveTo>
                <a:lnTo>
                  <a:pt x="0" y="0"/>
                </a:lnTo>
              </a:path>
            </a:pathLst>
          </a:custGeom>
          <a:ln w="17449" cap="rnd">
            <a:solidFill>
              <a:srgbClr val="10B3B7"/>
            </a:solidFill>
            <a:prstDash val="solid"/>
            <a:round/>
          </a:ln>
        </p:spPr>
        <p:txBody>
          <a:bodyPr rtlCol="1" anchor="ctr"/>
          <a:lstStyle/>
          <a:p>
            <a:endParaRPr lang="fa-IR"/>
          </a:p>
        </p:txBody>
      </p:sp>
      <p:sp>
        <p:nvSpPr>
          <p:cNvPr id="51" name="Freeform: Shape 50">
            <a:extLst>
              <a:ext uri="{FF2B5EF4-FFF2-40B4-BE49-F238E27FC236}">
                <a16:creationId xmlns:a16="http://schemas.microsoft.com/office/drawing/2014/main" id="{078E3C03-7836-4846-BA81-D09827733F08}"/>
              </a:ext>
            </a:extLst>
          </p:cNvPr>
          <p:cNvSpPr/>
          <p:nvPr/>
        </p:nvSpPr>
        <p:spPr>
          <a:xfrm>
            <a:off x="10725364" y="3044762"/>
            <a:ext cx="6414" cy="50803"/>
          </a:xfrm>
          <a:custGeom>
            <a:avLst/>
            <a:gdLst>
              <a:gd name="connsiteX0" fmla="*/ 0 w 5817"/>
              <a:gd name="connsiteY0" fmla="*/ 46076 h 46075"/>
              <a:gd name="connsiteX1" fmla="*/ 0 w 5817"/>
              <a:gd name="connsiteY1" fmla="*/ 0 h 46075"/>
            </a:gdLst>
            <a:ahLst/>
            <a:cxnLst>
              <a:cxn ang="0">
                <a:pos x="connsiteX0" y="connsiteY0"/>
              </a:cxn>
              <a:cxn ang="0">
                <a:pos x="connsiteX1" y="connsiteY1"/>
              </a:cxn>
            </a:cxnLst>
            <a:rect l="l" t="t" r="r" b="b"/>
            <a:pathLst>
              <a:path w="5817" h="46075">
                <a:moveTo>
                  <a:pt x="0" y="46076"/>
                </a:moveTo>
                <a:lnTo>
                  <a:pt x="0" y="0"/>
                </a:lnTo>
              </a:path>
            </a:pathLst>
          </a:custGeom>
          <a:ln w="17449" cap="rnd">
            <a:solidFill>
              <a:srgbClr val="10B3B7"/>
            </a:solidFill>
            <a:prstDash val="solid"/>
            <a:round/>
          </a:ln>
        </p:spPr>
        <p:txBody>
          <a:bodyPr rtlCol="1" anchor="ctr"/>
          <a:lstStyle/>
          <a:p>
            <a:endParaRPr lang="fa-IR"/>
          </a:p>
        </p:txBody>
      </p:sp>
      <p:sp>
        <p:nvSpPr>
          <p:cNvPr id="52" name="Freeform: Shape 51">
            <a:extLst>
              <a:ext uri="{FF2B5EF4-FFF2-40B4-BE49-F238E27FC236}">
                <a16:creationId xmlns:a16="http://schemas.microsoft.com/office/drawing/2014/main" id="{92A9B75C-4406-46E6-BE07-9D77D3D2C625}"/>
              </a:ext>
            </a:extLst>
          </p:cNvPr>
          <p:cNvSpPr/>
          <p:nvPr/>
        </p:nvSpPr>
        <p:spPr>
          <a:xfrm>
            <a:off x="10758593" y="3032509"/>
            <a:ext cx="6414" cy="63056"/>
          </a:xfrm>
          <a:custGeom>
            <a:avLst/>
            <a:gdLst>
              <a:gd name="connsiteX0" fmla="*/ 0 w 5817"/>
              <a:gd name="connsiteY0" fmla="*/ 57187 h 57187"/>
              <a:gd name="connsiteX1" fmla="*/ 0 w 5817"/>
              <a:gd name="connsiteY1" fmla="*/ 0 h 57187"/>
            </a:gdLst>
            <a:ahLst/>
            <a:cxnLst>
              <a:cxn ang="0">
                <a:pos x="connsiteX0" y="connsiteY0"/>
              </a:cxn>
              <a:cxn ang="0">
                <a:pos x="connsiteX1" y="connsiteY1"/>
              </a:cxn>
            </a:cxnLst>
            <a:rect l="l" t="t" r="r" b="b"/>
            <a:pathLst>
              <a:path w="5817" h="57187">
                <a:moveTo>
                  <a:pt x="0" y="57187"/>
                </a:moveTo>
                <a:lnTo>
                  <a:pt x="0" y="0"/>
                </a:lnTo>
              </a:path>
            </a:pathLst>
          </a:custGeom>
          <a:ln w="17449" cap="rnd">
            <a:solidFill>
              <a:srgbClr val="10B3B7"/>
            </a:solidFill>
            <a:prstDash val="solid"/>
            <a:round/>
          </a:ln>
        </p:spPr>
        <p:txBody>
          <a:bodyPr rtlCol="1" anchor="ctr"/>
          <a:lstStyle/>
          <a:p>
            <a:endParaRPr lang="fa-IR"/>
          </a:p>
        </p:txBody>
      </p:sp>
      <p:sp>
        <p:nvSpPr>
          <p:cNvPr id="53" name="Freeform: Shape 52">
            <a:extLst>
              <a:ext uri="{FF2B5EF4-FFF2-40B4-BE49-F238E27FC236}">
                <a16:creationId xmlns:a16="http://schemas.microsoft.com/office/drawing/2014/main" id="{067EB425-C9AC-4737-9B61-A01FE2F00250}"/>
              </a:ext>
            </a:extLst>
          </p:cNvPr>
          <p:cNvSpPr/>
          <p:nvPr/>
        </p:nvSpPr>
        <p:spPr>
          <a:xfrm>
            <a:off x="10791820" y="3044762"/>
            <a:ext cx="6414" cy="50803"/>
          </a:xfrm>
          <a:custGeom>
            <a:avLst/>
            <a:gdLst>
              <a:gd name="connsiteX0" fmla="*/ 0 w 5817"/>
              <a:gd name="connsiteY0" fmla="*/ 46076 h 46075"/>
              <a:gd name="connsiteX1" fmla="*/ 0 w 5817"/>
              <a:gd name="connsiteY1" fmla="*/ 0 h 46075"/>
            </a:gdLst>
            <a:ahLst/>
            <a:cxnLst>
              <a:cxn ang="0">
                <a:pos x="connsiteX0" y="connsiteY0"/>
              </a:cxn>
              <a:cxn ang="0">
                <a:pos x="connsiteX1" y="connsiteY1"/>
              </a:cxn>
            </a:cxnLst>
            <a:rect l="l" t="t" r="r" b="b"/>
            <a:pathLst>
              <a:path w="5817" h="46075">
                <a:moveTo>
                  <a:pt x="0" y="46076"/>
                </a:moveTo>
                <a:lnTo>
                  <a:pt x="0" y="0"/>
                </a:lnTo>
              </a:path>
            </a:pathLst>
          </a:custGeom>
          <a:ln w="17449" cap="rnd">
            <a:solidFill>
              <a:srgbClr val="10B3B7"/>
            </a:solidFill>
            <a:prstDash val="solid"/>
            <a:round/>
          </a:ln>
        </p:spPr>
        <p:txBody>
          <a:bodyPr rtlCol="1" anchor="ctr"/>
          <a:lstStyle/>
          <a:p>
            <a:endParaRPr lang="fa-IR"/>
          </a:p>
        </p:txBody>
      </p:sp>
      <p:sp>
        <p:nvSpPr>
          <p:cNvPr id="54" name="Freeform: Shape 53">
            <a:extLst>
              <a:ext uri="{FF2B5EF4-FFF2-40B4-BE49-F238E27FC236}">
                <a16:creationId xmlns:a16="http://schemas.microsoft.com/office/drawing/2014/main" id="{E28934E3-43A2-4B87-9198-ADAA0BC4EC58}"/>
              </a:ext>
            </a:extLst>
          </p:cNvPr>
          <p:cNvSpPr/>
          <p:nvPr/>
        </p:nvSpPr>
        <p:spPr>
          <a:xfrm>
            <a:off x="10825048" y="3057014"/>
            <a:ext cx="6414" cy="38551"/>
          </a:xfrm>
          <a:custGeom>
            <a:avLst/>
            <a:gdLst>
              <a:gd name="connsiteX0" fmla="*/ 0 w 5817"/>
              <a:gd name="connsiteY0" fmla="*/ 34964 h 34963"/>
              <a:gd name="connsiteX1" fmla="*/ 0 w 5817"/>
              <a:gd name="connsiteY1" fmla="*/ 0 h 34963"/>
            </a:gdLst>
            <a:ahLst/>
            <a:cxnLst>
              <a:cxn ang="0">
                <a:pos x="connsiteX0" y="connsiteY0"/>
              </a:cxn>
              <a:cxn ang="0">
                <a:pos x="connsiteX1" y="connsiteY1"/>
              </a:cxn>
            </a:cxnLst>
            <a:rect l="l" t="t" r="r" b="b"/>
            <a:pathLst>
              <a:path w="5817" h="34963">
                <a:moveTo>
                  <a:pt x="0" y="34964"/>
                </a:moveTo>
                <a:lnTo>
                  <a:pt x="0" y="0"/>
                </a:lnTo>
              </a:path>
            </a:pathLst>
          </a:custGeom>
          <a:ln w="17449" cap="rnd">
            <a:solidFill>
              <a:srgbClr val="10B3B7"/>
            </a:solidFill>
            <a:prstDash val="solid"/>
            <a:round/>
          </a:ln>
        </p:spPr>
        <p:txBody>
          <a:bodyPr rtlCol="1" anchor="ctr"/>
          <a:lstStyle/>
          <a:p>
            <a:endParaRPr lang="fa-IR"/>
          </a:p>
        </p:txBody>
      </p:sp>
      <p:sp>
        <p:nvSpPr>
          <p:cNvPr id="55" name="Freeform: Shape 54">
            <a:extLst>
              <a:ext uri="{FF2B5EF4-FFF2-40B4-BE49-F238E27FC236}">
                <a16:creationId xmlns:a16="http://schemas.microsoft.com/office/drawing/2014/main" id="{BC96F9CD-79AB-479C-812A-FF1C0AB74708}"/>
              </a:ext>
            </a:extLst>
          </p:cNvPr>
          <p:cNvSpPr/>
          <p:nvPr/>
        </p:nvSpPr>
        <p:spPr>
          <a:xfrm>
            <a:off x="8540072" y="2196652"/>
            <a:ext cx="181516" cy="87267"/>
          </a:xfrm>
          <a:custGeom>
            <a:avLst/>
            <a:gdLst>
              <a:gd name="connsiteX0" fmla="*/ 9959 w 164622"/>
              <a:gd name="connsiteY0" fmla="*/ 79145 h 79145"/>
              <a:gd name="connsiteX1" fmla="*/ 161159 w 164622"/>
              <a:gd name="connsiteY1" fmla="*/ 79145 h 79145"/>
              <a:gd name="connsiteX2" fmla="*/ 139576 w 164622"/>
              <a:gd name="connsiteY2" fmla="*/ 42436 h 79145"/>
              <a:gd name="connsiteX3" fmla="*/ 53184 w 164622"/>
              <a:gd name="connsiteY3" fmla="*/ 21435 h 79145"/>
              <a:gd name="connsiteX4" fmla="*/ 9959 w 164622"/>
              <a:gd name="connsiteY4" fmla="*/ 79145 h 7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22" h="79145">
                <a:moveTo>
                  <a:pt x="9959" y="79145"/>
                </a:moveTo>
                <a:lnTo>
                  <a:pt x="161159" y="79145"/>
                </a:lnTo>
                <a:cubicBezTo>
                  <a:pt x="161159" y="79145"/>
                  <a:pt x="177390" y="47672"/>
                  <a:pt x="139576" y="42436"/>
                </a:cubicBezTo>
                <a:cubicBezTo>
                  <a:pt x="139576" y="-9980"/>
                  <a:pt x="69357" y="-9980"/>
                  <a:pt x="53184" y="21435"/>
                </a:cubicBezTo>
                <a:cubicBezTo>
                  <a:pt x="15369" y="10963"/>
                  <a:pt x="-17035" y="47672"/>
                  <a:pt x="9959" y="79145"/>
                </a:cubicBezTo>
                <a:close/>
              </a:path>
            </a:pathLst>
          </a:custGeom>
          <a:noFill/>
          <a:ln w="17449" cap="rnd">
            <a:solidFill>
              <a:srgbClr val="10B3B7"/>
            </a:solidFill>
            <a:prstDash val="solid"/>
            <a:round/>
          </a:ln>
        </p:spPr>
        <p:txBody>
          <a:bodyPr rtlCol="1" anchor="ctr"/>
          <a:lstStyle/>
          <a:p>
            <a:endParaRPr lang="fa-IR"/>
          </a:p>
        </p:txBody>
      </p:sp>
      <p:sp>
        <p:nvSpPr>
          <p:cNvPr id="56" name="Freeform: Shape 55">
            <a:extLst>
              <a:ext uri="{FF2B5EF4-FFF2-40B4-BE49-F238E27FC236}">
                <a16:creationId xmlns:a16="http://schemas.microsoft.com/office/drawing/2014/main" id="{53B9BF8A-84D2-4C49-A40A-54C143D856B4}"/>
              </a:ext>
            </a:extLst>
          </p:cNvPr>
          <p:cNvSpPr/>
          <p:nvPr/>
        </p:nvSpPr>
        <p:spPr>
          <a:xfrm>
            <a:off x="10836995" y="2441639"/>
            <a:ext cx="181553" cy="87256"/>
          </a:xfrm>
          <a:custGeom>
            <a:avLst/>
            <a:gdLst>
              <a:gd name="connsiteX0" fmla="*/ 9992 w 164655"/>
              <a:gd name="connsiteY0" fmla="*/ 79135 h 79135"/>
              <a:gd name="connsiteX1" fmla="*/ 161192 w 164655"/>
              <a:gd name="connsiteY1" fmla="*/ 79135 h 79135"/>
              <a:gd name="connsiteX2" fmla="*/ 139609 w 164655"/>
              <a:gd name="connsiteY2" fmla="*/ 42426 h 79135"/>
              <a:gd name="connsiteX3" fmla="*/ 53218 w 164655"/>
              <a:gd name="connsiteY3" fmla="*/ 21483 h 79135"/>
              <a:gd name="connsiteX4" fmla="*/ 9992 w 164655"/>
              <a:gd name="connsiteY4" fmla="*/ 79135 h 7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55" h="79135">
                <a:moveTo>
                  <a:pt x="9992" y="79135"/>
                </a:moveTo>
                <a:lnTo>
                  <a:pt x="161192" y="79135"/>
                </a:lnTo>
                <a:cubicBezTo>
                  <a:pt x="161192" y="79135"/>
                  <a:pt x="177424" y="47662"/>
                  <a:pt x="139609" y="42426"/>
                </a:cubicBezTo>
                <a:cubicBezTo>
                  <a:pt x="139609" y="-9991"/>
                  <a:pt x="69390" y="-9991"/>
                  <a:pt x="53218" y="21483"/>
                </a:cubicBezTo>
                <a:cubicBezTo>
                  <a:pt x="15345" y="10953"/>
                  <a:pt x="-17060" y="47662"/>
                  <a:pt x="9992" y="79135"/>
                </a:cubicBezTo>
                <a:close/>
              </a:path>
            </a:pathLst>
          </a:custGeom>
          <a:noFill/>
          <a:ln w="17449" cap="rnd">
            <a:solidFill>
              <a:srgbClr val="10B3B7"/>
            </a:solidFill>
            <a:prstDash val="solid"/>
            <a:round/>
          </a:ln>
        </p:spPr>
        <p:txBody>
          <a:bodyPr rtlCol="1" anchor="ctr"/>
          <a:lstStyle/>
          <a:p>
            <a:endParaRPr lang="fa-IR"/>
          </a:p>
        </p:txBody>
      </p:sp>
      <p:sp>
        <p:nvSpPr>
          <p:cNvPr id="57" name="Freeform: Shape 56">
            <a:extLst>
              <a:ext uri="{FF2B5EF4-FFF2-40B4-BE49-F238E27FC236}">
                <a16:creationId xmlns:a16="http://schemas.microsoft.com/office/drawing/2014/main" id="{E0CAFFF7-EE59-4B18-A337-0A21D57B5ADF}"/>
              </a:ext>
            </a:extLst>
          </p:cNvPr>
          <p:cNvSpPr/>
          <p:nvPr/>
        </p:nvSpPr>
        <p:spPr>
          <a:xfrm>
            <a:off x="9689847" y="2887347"/>
            <a:ext cx="313227" cy="6414"/>
          </a:xfrm>
          <a:custGeom>
            <a:avLst/>
            <a:gdLst>
              <a:gd name="connsiteX0" fmla="*/ 0 w 284074"/>
              <a:gd name="connsiteY0" fmla="*/ 0 h 5817"/>
              <a:gd name="connsiteX1" fmla="*/ 284074 w 284074"/>
              <a:gd name="connsiteY1" fmla="*/ 0 h 5817"/>
            </a:gdLst>
            <a:ahLst/>
            <a:cxnLst>
              <a:cxn ang="0">
                <a:pos x="connsiteX0" y="connsiteY0"/>
              </a:cxn>
              <a:cxn ang="0">
                <a:pos x="connsiteX1" y="connsiteY1"/>
              </a:cxn>
            </a:cxnLst>
            <a:rect l="l" t="t" r="r" b="b"/>
            <a:pathLst>
              <a:path w="284074" h="5817">
                <a:moveTo>
                  <a:pt x="0" y="0"/>
                </a:moveTo>
                <a:lnTo>
                  <a:pt x="284074" y="0"/>
                </a:lnTo>
              </a:path>
            </a:pathLst>
          </a:custGeom>
          <a:ln w="17449" cap="rnd">
            <a:solidFill>
              <a:srgbClr val="10B3B7"/>
            </a:solidFill>
            <a:prstDash val="solid"/>
            <a:round/>
          </a:ln>
        </p:spPr>
        <p:txBody>
          <a:bodyPr rtlCol="1" anchor="ctr"/>
          <a:lstStyle/>
          <a:p>
            <a:endParaRPr lang="fa-IR"/>
          </a:p>
        </p:txBody>
      </p:sp>
      <p:sp>
        <p:nvSpPr>
          <p:cNvPr id="58" name="Freeform: Shape 57">
            <a:extLst>
              <a:ext uri="{FF2B5EF4-FFF2-40B4-BE49-F238E27FC236}">
                <a16:creationId xmlns:a16="http://schemas.microsoft.com/office/drawing/2014/main" id="{2A5A38AA-3F26-4F53-8C54-38AB9EE43ABD}"/>
              </a:ext>
            </a:extLst>
          </p:cNvPr>
          <p:cNvSpPr/>
          <p:nvPr/>
        </p:nvSpPr>
        <p:spPr>
          <a:xfrm>
            <a:off x="9689847" y="3116093"/>
            <a:ext cx="313227" cy="6414"/>
          </a:xfrm>
          <a:custGeom>
            <a:avLst/>
            <a:gdLst>
              <a:gd name="connsiteX0" fmla="*/ 0 w 284074"/>
              <a:gd name="connsiteY0" fmla="*/ 0 h 5817"/>
              <a:gd name="connsiteX1" fmla="*/ 284074 w 284074"/>
              <a:gd name="connsiteY1" fmla="*/ 0 h 5817"/>
            </a:gdLst>
            <a:ahLst/>
            <a:cxnLst>
              <a:cxn ang="0">
                <a:pos x="connsiteX0" y="connsiteY0"/>
              </a:cxn>
              <a:cxn ang="0">
                <a:pos x="connsiteX1" y="connsiteY1"/>
              </a:cxn>
            </a:cxnLst>
            <a:rect l="l" t="t" r="r" b="b"/>
            <a:pathLst>
              <a:path w="284074" h="5817">
                <a:moveTo>
                  <a:pt x="0" y="0"/>
                </a:moveTo>
                <a:lnTo>
                  <a:pt x="284074" y="0"/>
                </a:lnTo>
              </a:path>
            </a:pathLst>
          </a:custGeom>
          <a:ln w="17449" cap="rnd">
            <a:solidFill>
              <a:srgbClr val="10B3B7"/>
            </a:solidFill>
            <a:prstDash val="solid"/>
            <a:round/>
          </a:ln>
        </p:spPr>
        <p:txBody>
          <a:bodyPr rtlCol="1" anchor="ctr"/>
          <a:lstStyle/>
          <a:p>
            <a:endParaRPr lang="fa-IR"/>
          </a:p>
        </p:txBody>
      </p:sp>
      <p:sp>
        <p:nvSpPr>
          <p:cNvPr id="59" name="Freeform: Shape 58">
            <a:extLst>
              <a:ext uri="{FF2B5EF4-FFF2-40B4-BE49-F238E27FC236}">
                <a16:creationId xmlns:a16="http://schemas.microsoft.com/office/drawing/2014/main" id="{556C7320-E715-48E6-BDDD-23BBDA2E0704}"/>
              </a:ext>
            </a:extLst>
          </p:cNvPr>
          <p:cNvSpPr/>
          <p:nvPr/>
        </p:nvSpPr>
        <p:spPr>
          <a:xfrm>
            <a:off x="9689847" y="2658535"/>
            <a:ext cx="313227" cy="6414"/>
          </a:xfrm>
          <a:custGeom>
            <a:avLst/>
            <a:gdLst>
              <a:gd name="connsiteX0" fmla="*/ 0 w 284074"/>
              <a:gd name="connsiteY0" fmla="*/ 0 h 5817"/>
              <a:gd name="connsiteX1" fmla="*/ 284074 w 284074"/>
              <a:gd name="connsiteY1" fmla="*/ 0 h 5817"/>
            </a:gdLst>
            <a:ahLst/>
            <a:cxnLst>
              <a:cxn ang="0">
                <a:pos x="connsiteX0" y="connsiteY0"/>
              </a:cxn>
              <a:cxn ang="0">
                <a:pos x="connsiteX1" y="connsiteY1"/>
              </a:cxn>
            </a:cxnLst>
            <a:rect l="l" t="t" r="r" b="b"/>
            <a:pathLst>
              <a:path w="284074" h="5817">
                <a:moveTo>
                  <a:pt x="0" y="0"/>
                </a:moveTo>
                <a:lnTo>
                  <a:pt x="284074" y="0"/>
                </a:lnTo>
              </a:path>
            </a:pathLst>
          </a:custGeom>
          <a:ln w="17449" cap="rnd">
            <a:solidFill>
              <a:srgbClr val="10B3B7"/>
            </a:solidFill>
            <a:prstDash val="solid"/>
            <a:round/>
          </a:ln>
        </p:spPr>
        <p:txBody>
          <a:bodyPr rtlCol="1" anchor="ctr"/>
          <a:lstStyle/>
          <a:p>
            <a:endParaRPr lang="fa-IR"/>
          </a:p>
        </p:txBody>
      </p:sp>
      <p:sp>
        <p:nvSpPr>
          <p:cNvPr id="60" name="Freeform: Shape 59">
            <a:extLst>
              <a:ext uri="{FF2B5EF4-FFF2-40B4-BE49-F238E27FC236}">
                <a16:creationId xmlns:a16="http://schemas.microsoft.com/office/drawing/2014/main" id="{06395DC1-04AD-4809-A112-DADCAD63DC2C}"/>
              </a:ext>
            </a:extLst>
          </p:cNvPr>
          <p:cNvSpPr/>
          <p:nvPr/>
        </p:nvSpPr>
        <p:spPr>
          <a:xfrm>
            <a:off x="9677082" y="2318495"/>
            <a:ext cx="316874" cy="988305"/>
          </a:xfrm>
          <a:custGeom>
            <a:avLst/>
            <a:gdLst>
              <a:gd name="connsiteX0" fmla="*/ 0 w 287381"/>
              <a:gd name="connsiteY0" fmla="*/ 97154 h 896320"/>
              <a:gd name="connsiteX1" fmla="*/ 272788 w 287381"/>
              <a:gd name="connsiteY1" fmla="*/ 896321 h 896320"/>
              <a:gd name="connsiteX2" fmla="*/ 0 w 287381"/>
              <a:gd name="connsiteY2" fmla="*/ 896321 h 896320"/>
              <a:gd name="connsiteX3" fmla="*/ 0 w 287381"/>
              <a:gd name="connsiteY3" fmla="*/ 0 h 896320"/>
            </a:gdLst>
            <a:ahLst/>
            <a:cxnLst>
              <a:cxn ang="0">
                <a:pos x="connsiteX0" y="connsiteY0"/>
              </a:cxn>
              <a:cxn ang="0">
                <a:pos x="connsiteX1" y="connsiteY1"/>
              </a:cxn>
              <a:cxn ang="0">
                <a:pos x="connsiteX2" y="connsiteY2"/>
              </a:cxn>
              <a:cxn ang="0">
                <a:pos x="connsiteX3" y="connsiteY3"/>
              </a:cxn>
            </a:cxnLst>
            <a:rect l="l" t="t" r="r" b="b"/>
            <a:pathLst>
              <a:path w="287381" h="896320">
                <a:moveTo>
                  <a:pt x="0" y="97154"/>
                </a:moveTo>
                <a:cubicBezTo>
                  <a:pt x="0" y="97154"/>
                  <a:pt x="363718" y="264294"/>
                  <a:pt x="272788" y="896321"/>
                </a:cubicBezTo>
                <a:lnTo>
                  <a:pt x="0" y="896321"/>
                </a:lnTo>
                <a:lnTo>
                  <a:pt x="0" y="0"/>
                </a:lnTo>
              </a:path>
            </a:pathLst>
          </a:custGeom>
          <a:noFill/>
          <a:ln w="17449" cap="rnd">
            <a:solidFill>
              <a:srgbClr val="10B3B7"/>
            </a:solidFill>
            <a:prstDash val="solid"/>
            <a:round/>
          </a:ln>
        </p:spPr>
        <p:txBody>
          <a:bodyPr rtlCol="1" anchor="ctr"/>
          <a:lstStyle/>
          <a:p>
            <a:endParaRPr lang="fa-IR"/>
          </a:p>
        </p:txBody>
      </p:sp>
      <p:sp>
        <p:nvSpPr>
          <p:cNvPr id="61" name="Freeform: Shape 60">
            <a:extLst>
              <a:ext uri="{FF2B5EF4-FFF2-40B4-BE49-F238E27FC236}">
                <a16:creationId xmlns:a16="http://schemas.microsoft.com/office/drawing/2014/main" id="{C670436A-447A-458A-B1C7-8D9839B9A7B7}"/>
              </a:ext>
            </a:extLst>
          </p:cNvPr>
          <p:cNvSpPr/>
          <p:nvPr/>
        </p:nvSpPr>
        <p:spPr>
          <a:xfrm>
            <a:off x="9714350" y="2534989"/>
            <a:ext cx="97695" cy="771810"/>
          </a:xfrm>
          <a:custGeom>
            <a:avLst/>
            <a:gdLst>
              <a:gd name="connsiteX0" fmla="*/ 0 w 88602"/>
              <a:gd name="connsiteY0" fmla="*/ 699976 h 699975"/>
              <a:gd name="connsiteX1" fmla="*/ 0 w 88602"/>
              <a:gd name="connsiteY1" fmla="*/ 0 h 699975"/>
              <a:gd name="connsiteX2" fmla="*/ 88602 w 88602"/>
              <a:gd name="connsiteY2" fmla="*/ 114724 h 699975"/>
            </a:gdLst>
            <a:ahLst/>
            <a:cxnLst>
              <a:cxn ang="0">
                <a:pos x="connsiteX0" y="connsiteY0"/>
              </a:cxn>
              <a:cxn ang="0">
                <a:pos x="connsiteX1" y="connsiteY1"/>
              </a:cxn>
              <a:cxn ang="0">
                <a:pos x="connsiteX2" y="connsiteY2"/>
              </a:cxn>
            </a:cxnLst>
            <a:rect l="l" t="t" r="r" b="b"/>
            <a:pathLst>
              <a:path w="88602" h="699975">
                <a:moveTo>
                  <a:pt x="0" y="699976"/>
                </a:moveTo>
                <a:lnTo>
                  <a:pt x="0" y="0"/>
                </a:lnTo>
                <a:cubicBezTo>
                  <a:pt x="0" y="0"/>
                  <a:pt x="65506" y="45901"/>
                  <a:pt x="88602" y="114724"/>
                </a:cubicBezTo>
              </a:path>
            </a:pathLst>
          </a:custGeom>
          <a:noFill/>
          <a:ln w="17449" cap="rnd">
            <a:solidFill>
              <a:srgbClr val="10B3B7"/>
            </a:solidFill>
            <a:prstDash val="solid"/>
            <a:round/>
          </a:ln>
        </p:spPr>
        <p:txBody>
          <a:bodyPr rtlCol="1" anchor="ctr"/>
          <a:lstStyle/>
          <a:p>
            <a:endParaRPr lang="fa-IR"/>
          </a:p>
        </p:txBody>
      </p:sp>
      <p:sp>
        <p:nvSpPr>
          <p:cNvPr id="62" name="Freeform: Shape 61">
            <a:extLst>
              <a:ext uri="{FF2B5EF4-FFF2-40B4-BE49-F238E27FC236}">
                <a16:creationId xmlns:a16="http://schemas.microsoft.com/office/drawing/2014/main" id="{E795D301-3A5E-4D49-A4C1-2503863606A6}"/>
              </a:ext>
            </a:extLst>
          </p:cNvPr>
          <p:cNvSpPr/>
          <p:nvPr/>
        </p:nvSpPr>
        <p:spPr>
          <a:xfrm>
            <a:off x="9727308" y="2662385"/>
            <a:ext cx="161135" cy="223551"/>
          </a:xfrm>
          <a:custGeom>
            <a:avLst/>
            <a:gdLst>
              <a:gd name="connsiteX0" fmla="*/ 0 w 146138"/>
              <a:gd name="connsiteY0" fmla="*/ 202744 h 202744"/>
              <a:gd name="connsiteX1" fmla="*/ 146139 w 146138"/>
              <a:gd name="connsiteY1" fmla="*/ 0 h 202744"/>
            </a:gdLst>
            <a:ahLst/>
            <a:cxnLst>
              <a:cxn ang="0">
                <a:pos x="connsiteX0" y="connsiteY0"/>
              </a:cxn>
              <a:cxn ang="0">
                <a:pos x="connsiteX1" y="connsiteY1"/>
              </a:cxn>
            </a:cxnLst>
            <a:rect l="l" t="t" r="r" b="b"/>
            <a:pathLst>
              <a:path w="146138" h="202744">
                <a:moveTo>
                  <a:pt x="0" y="202744"/>
                </a:moveTo>
                <a:lnTo>
                  <a:pt x="146139" y="0"/>
                </a:lnTo>
              </a:path>
            </a:pathLst>
          </a:custGeom>
          <a:ln w="17449" cap="rnd">
            <a:solidFill>
              <a:srgbClr val="10B3B7"/>
            </a:solidFill>
            <a:prstDash val="solid"/>
            <a:round/>
          </a:ln>
        </p:spPr>
        <p:txBody>
          <a:bodyPr rtlCol="1" anchor="ctr"/>
          <a:lstStyle/>
          <a:p>
            <a:endParaRPr lang="fa-IR"/>
          </a:p>
        </p:txBody>
      </p:sp>
      <p:sp>
        <p:nvSpPr>
          <p:cNvPr id="63" name="Freeform: Shape 62">
            <a:extLst>
              <a:ext uri="{FF2B5EF4-FFF2-40B4-BE49-F238E27FC236}">
                <a16:creationId xmlns:a16="http://schemas.microsoft.com/office/drawing/2014/main" id="{462733D5-0F5E-432A-A064-CD7BC7E95E80}"/>
              </a:ext>
            </a:extLst>
          </p:cNvPr>
          <p:cNvSpPr/>
          <p:nvPr/>
        </p:nvSpPr>
        <p:spPr>
          <a:xfrm>
            <a:off x="9727308" y="2891644"/>
            <a:ext cx="161135" cy="223615"/>
          </a:xfrm>
          <a:custGeom>
            <a:avLst/>
            <a:gdLst>
              <a:gd name="connsiteX0" fmla="*/ 0 w 146138"/>
              <a:gd name="connsiteY0" fmla="*/ 202802 h 202802"/>
              <a:gd name="connsiteX1" fmla="*/ 146139 w 146138"/>
              <a:gd name="connsiteY1" fmla="*/ 0 h 202802"/>
            </a:gdLst>
            <a:ahLst/>
            <a:cxnLst>
              <a:cxn ang="0">
                <a:pos x="connsiteX0" y="connsiteY0"/>
              </a:cxn>
              <a:cxn ang="0">
                <a:pos x="connsiteX1" y="connsiteY1"/>
              </a:cxn>
            </a:cxnLst>
            <a:rect l="l" t="t" r="r" b="b"/>
            <a:pathLst>
              <a:path w="146138" h="202802">
                <a:moveTo>
                  <a:pt x="0" y="202802"/>
                </a:moveTo>
                <a:lnTo>
                  <a:pt x="146139" y="0"/>
                </a:lnTo>
              </a:path>
            </a:pathLst>
          </a:custGeom>
          <a:ln w="17449" cap="rnd">
            <a:solidFill>
              <a:srgbClr val="10B3B7"/>
            </a:solidFill>
            <a:prstDash val="solid"/>
            <a:round/>
          </a:ln>
        </p:spPr>
        <p:txBody>
          <a:bodyPr rtlCol="1" anchor="ctr"/>
          <a:lstStyle/>
          <a:p>
            <a:endParaRPr lang="fa-IR"/>
          </a:p>
        </p:txBody>
      </p:sp>
      <p:sp>
        <p:nvSpPr>
          <p:cNvPr id="64" name="Freeform: Shape 63">
            <a:extLst>
              <a:ext uri="{FF2B5EF4-FFF2-40B4-BE49-F238E27FC236}">
                <a16:creationId xmlns:a16="http://schemas.microsoft.com/office/drawing/2014/main" id="{DA0837BC-998C-4B65-88AA-E615E7A8054A}"/>
              </a:ext>
            </a:extLst>
          </p:cNvPr>
          <p:cNvSpPr/>
          <p:nvPr/>
        </p:nvSpPr>
        <p:spPr>
          <a:xfrm>
            <a:off x="9727308" y="3120904"/>
            <a:ext cx="224833" cy="185383"/>
          </a:xfrm>
          <a:custGeom>
            <a:avLst/>
            <a:gdLst>
              <a:gd name="connsiteX0" fmla="*/ 0 w 203907"/>
              <a:gd name="connsiteY0" fmla="*/ 168129 h 168129"/>
              <a:gd name="connsiteX1" fmla="*/ 203907 w 203907"/>
              <a:gd name="connsiteY1" fmla="*/ 0 h 168129"/>
            </a:gdLst>
            <a:ahLst/>
            <a:cxnLst>
              <a:cxn ang="0">
                <a:pos x="connsiteX0" y="connsiteY0"/>
              </a:cxn>
              <a:cxn ang="0">
                <a:pos x="connsiteX1" y="connsiteY1"/>
              </a:cxn>
            </a:cxnLst>
            <a:rect l="l" t="t" r="r" b="b"/>
            <a:pathLst>
              <a:path w="203907" h="168129">
                <a:moveTo>
                  <a:pt x="0" y="168129"/>
                </a:moveTo>
                <a:lnTo>
                  <a:pt x="203907" y="0"/>
                </a:lnTo>
              </a:path>
            </a:pathLst>
          </a:custGeom>
          <a:ln w="17449" cap="rnd">
            <a:solidFill>
              <a:srgbClr val="10B3B7"/>
            </a:solidFill>
            <a:prstDash val="solid"/>
            <a:round/>
          </a:ln>
        </p:spPr>
        <p:txBody>
          <a:bodyPr rtlCol="1" anchor="ctr"/>
          <a:lstStyle/>
          <a:p>
            <a:endParaRPr lang="fa-IR"/>
          </a:p>
        </p:txBody>
      </p:sp>
      <p:sp>
        <p:nvSpPr>
          <p:cNvPr id="65" name="Freeform: Shape 64">
            <a:extLst>
              <a:ext uri="{FF2B5EF4-FFF2-40B4-BE49-F238E27FC236}">
                <a16:creationId xmlns:a16="http://schemas.microsoft.com/office/drawing/2014/main" id="{C322D43A-9945-4E27-8735-9D06DA7F930C}"/>
              </a:ext>
            </a:extLst>
          </p:cNvPr>
          <p:cNvSpPr/>
          <p:nvPr/>
        </p:nvSpPr>
        <p:spPr>
          <a:xfrm>
            <a:off x="10174538" y="2436075"/>
            <a:ext cx="423559" cy="448063"/>
          </a:xfrm>
          <a:custGeom>
            <a:avLst/>
            <a:gdLst>
              <a:gd name="connsiteX0" fmla="*/ 384138 w 384137"/>
              <a:gd name="connsiteY0" fmla="*/ 252601 h 406360"/>
              <a:gd name="connsiteX1" fmla="*/ 384138 w 384137"/>
              <a:gd name="connsiteY1" fmla="*/ 0 h 406360"/>
              <a:gd name="connsiteX2" fmla="*/ 0 w 384137"/>
              <a:gd name="connsiteY2" fmla="*/ 0 h 406360"/>
              <a:gd name="connsiteX3" fmla="*/ 0 w 384137"/>
              <a:gd name="connsiteY3" fmla="*/ 406361 h 406360"/>
            </a:gdLst>
            <a:ahLst/>
            <a:cxnLst>
              <a:cxn ang="0">
                <a:pos x="connsiteX0" y="connsiteY0"/>
              </a:cxn>
              <a:cxn ang="0">
                <a:pos x="connsiteX1" y="connsiteY1"/>
              </a:cxn>
              <a:cxn ang="0">
                <a:pos x="connsiteX2" y="connsiteY2"/>
              </a:cxn>
              <a:cxn ang="0">
                <a:pos x="connsiteX3" y="connsiteY3"/>
              </a:cxn>
            </a:cxnLst>
            <a:rect l="l" t="t" r="r" b="b"/>
            <a:pathLst>
              <a:path w="384137" h="406360">
                <a:moveTo>
                  <a:pt x="384138" y="252601"/>
                </a:moveTo>
                <a:lnTo>
                  <a:pt x="384138" y="0"/>
                </a:lnTo>
                <a:lnTo>
                  <a:pt x="0" y="0"/>
                </a:lnTo>
                <a:lnTo>
                  <a:pt x="0" y="406361"/>
                </a:lnTo>
              </a:path>
            </a:pathLst>
          </a:custGeom>
          <a:noFill/>
          <a:ln w="17449" cap="rnd">
            <a:solidFill>
              <a:srgbClr val="10B3B7"/>
            </a:solidFill>
            <a:prstDash val="solid"/>
            <a:round/>
          </a:ln>
        </p:spPr>
        <p:txBody>
          <a:bodyPr rtlCol="1" anchor="ctr"/>
          <a:lstStyle/>
          <a:p>
            <a:endParaRPr lang="fa-IR"/>
          </a:p>
        </p:txBody>
      </p:sp>
      <p:sp>
        <p:nvSpPr>
          <p:cNvPr id="66" name="Freeform: Shape 65">
            <a:extLst>
              <a:ext uri="{FF2B5EF4-FFF2-40B4-BE49-F238E27FC236}">
                <a16:creationId xmlns:a16="http://schemas.microsoft.com/office/drawing/2014/main" id="{153A840B-C855-423B-864A-0CE25F688E95}"/>
              </a:ext>
            </a:extLst>
          </p:cNvPr>
          <p:cNvSpPr/>
          <p:nvPr/>
        </p:nvSpPr>
        <p:spPr>
          <a:xfrm>
            <a:off x="9911152" y="2111429"/>
            <a:ext cx="337859" cy="411307"/>
          </a:xfrm>
          <a:custGeom>
            <a:avLst/>
            <a:gdLst>
              <a:gd name="connsiteX0" fmla="*/ 306414 w 306413"/>
              <a:gd name="connsiteY0" fmla="*/ 257837 h 373025"/>
              <a:gd name="connsiteX1" fmla="*/ 306414 w 306413"/>
              <a:gd name="connsiteY1" fmla="*/ 131653 h 373025"/>
              <a:gd name="connsiteX2" fmla="*/ 164115 w 306413"/>
              <a:gd name="connsiteY2" fmla="*/ 131653 h 373025"/>
              <a:gd name="connsiteX3" fmla="*/ 164115 w 306413"/>
              <a:gd name="connsiteY3" fmla="*/ 0 h 373025"/>
              <a:gd name="connsiteX4" fmla="*/ 0 w 306413"/>
              <a:gd name="connsiteY4" fmla="*/ 0 h 373025"/>
              <a:gd name="connsiteX5" fmla="*/ 0 w 306413"/>
              <a:gd name="connsiteY5" fmla="*/ 373026 h 37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413" h="373025">
                <a:moveTo>
                  <a:pt x="306414" y="257837"/>
                </a:moveTo>
                <a:lnTo>
                  <a:pt x="306414" y="131653"/>
                </a:lnTo>
                <a:lnTo>
                  <a:pt x="164115" y="131653"/>
                </a:lnTo>
                <a:lnTo>
                  <a:pt x="164115" y="0"/>
                </a:lnTo>
                <a:lnTo>
                  <a:pt x="0" y="0"/>
                </a:lnTo>
                <a:lnTo>
                  <a:pt x="0" y="373026"/>
                </a:lnTo>
              </a:path>
            </a:pathLst>
          </a:custGeom>
          <a:noFill/>
          <a:ln w="17449" cap="rnd">
            <a:solidFill>
              <a:srgbClr val="10B3B7"/>
            </a:solidFill>
            <a:prstDash val="solid"/>
            <a:round/>
          </a:ln>
        </p:spPr>
        <p:txBody>
          <a:bodyPr rtlCol="1" anchor="ctr"/>
          <a:lstStyle/>
          <a:p>
            <a:endParaRPr lang="fa-IR"/>
          </a:p>
        </p:txBody>
      </p:sp>
      <p:sp>
        <p:nvSpPr>
          <p:cNvPr id="67" name="Freeform: Shape 66">
            <a:extLst>
              <a:ext uri="{FF2B5EF4-FFF2-40B4-BE49-F238E27FC236}">
                <a16:creationId xmlns:a16="http://schemas.microsoft.com/office/drawing/2014/main" id="{72477F34-4B3C-4E79-9357-9F9EFDA6B021}"/>
              </a:ext>
            </a:extLst>
          </p:cNvPr>
          <p:cNvSpPr/>
          <p:nvPr/>
        </p:nvSpPr>
        <p:spPr>
          <a:xfrm>
            <a:off x="9366034" y="2509587"/>
            <a:ext cx="233686" cy="239843"/>
          </a:xfrm>
          <a:custGeom>
            <a:avLst/>
            <a:gdLst>
              <a:gd name="connsiteX0" fmla="*/ 211936 w 211936"/>
              <a:gd name="connsiteY0" fmla="*/ 217521 h 217520"/>
              <a:gd name="connsiteX1" fmla="*/ 103263 w 211936"/>
              <a:gd name="connsiteY1" fmla="*/ 217521 h 217520"/>
              <a:gd name="connsiteX2" fmla="*/ 103263 w 211936"/>
              <a:gd name="connsiteY2" fmla="*/ 0 h 217520"/>
              <a:gd name="connsiteX3" fmla="*/ 0 w 211936"/>
              <a:gd name="connsiteY3" fmla="*/ 0 h 217520"/>
            </a:gdLst>
            <a:ahLst/>
            <a:cxnLst>
              <a:cxn ang="0">
                <a:pos x="connsiteX0" y="connsiteY0"/>
              </a:cxn>
              <a:cxn ang="0">
                <a:pos x="connsiteX1" y="connsiteY1"/>
              </a:cxn>
              <a:cxn ang="0">
                <a:pos x="connsiteX2" y="connsiteY2"/>
              </a:cxn>
              <a:cxn ang="0">
                <a:pos x="connsiteX3" y="connsiteY3"/>
              </a:cxn>
            </a:cxnLst>
            <a:rect l="l" t="t" r="r" b="b"/>
            <a:pathLst>
              <a:path w="211936" h="217520">
                <a:moveTo>
                  <a:pt x="211936" y="217521"/>
                </a:moveTo>
                <a:lnTo>
                  <a:pt x="103263" y="217521"/>
                </a:lnTo>
                <a:lnTo>
                  <a:pt x="103263" y="0"/>
                </a:lnTo>
                <a:lnTo>
                  <a:pt x="0" y="0"/>
                </a:lnTo>
              </a:path>
            </a:pathLst>
          </a:custGeom>
          <a:noFill/>
          <a:ln w="17449" cap="rnd">
            <a:solidFill>
              <a:srgbClr val="10B3B7"/>
            </a:solidFill>
            <a:prstDash val="solid"/>
            <a:round/>
          </a:ln>
        </p:spPr>
        <p:txBody>
          <a:bodyPr rtlCol="1" anchor="ctr"/>
          <a:lstStyle/>
          <a:p>
            <a:endParaRPr lang="fa-IR"/>
          </a:p>
        </p:txBody>
      </p:sp>
      <p:sp>
        <p:nvSpPr>
          <p:cNvPr id="68" name="Freeform: Shape 67">
            <a:extLst>
              <a:ext uri="{FF2B5EF4-FFF2-40B4-BE49-F238E27FC236}">
                <a16:creationId xmlns:a16="http://schemas.microsoft.com/office/drawing/2014/main" id="{21F0A41A-9E43-45DE-92B1-D16AD965B4B3}"/>
              </a:ext>
            </a:extLst>
          </p:cNvPr>
          <p:cNvSpPr/>
          <p:nvPr/>
        </p:nvSpPr>
        <p:spPr>
          <a:xfrm>
            <a:off x="8134871" y="2632108"/>
            <a:ext cx="331701" cy="619527"/>
          </a:xfrm>
          <a:custGeom>
            <a:avLst/>
            <a:gdLst>
              <a:gd name="connsiteX0" fmla="*/ 300829 w 300828"/>
              <a:gd name="connsiteY0" fmla="*/ 247889 h 561865"/>
              <a:gd name="connsiteX1" fmla="*/ 300829 w 300828"/>
              <a:gd name="connsiteY1" fmla="*/ 0 h 561865"/>
              <a:gd name="connsiteX2" fmla="*/ 0 w 300828"/>
              <a:gd name="connsiteY2" fmla="*/ 0 h 561865"/>
              <a:gd name="connsiteX3" fmla="*/ 0 w 300828"/>
              <a:gd name="connsiteY3" fmla="*/ 561866 h 561865"/>
            </a:gdLst>
            <a:ahLst/>
            <a:cxnLst>
              <a:cxn ang="0">
                <a:pos x="connsiteX0" y="connsiteY0"/>
              </a:cxn>
              <a:cxn ang="0">
                <a:pos x="connsiteX1" y="connsiteY1"/>
              </a:cxn>
              <a:cxn ang="0">
                <a:pos x="connsiteX2" y="connsiteY2"/>
              </a:cxn>
              <a:cxn ang="0">
                <a:pos x="connsiteX3" y="connsiteY3"/>
              </a:cxn>
            </a:cxnLst>
            <a:rect l="l" t="t" r="r" b="b"/>
            <a:pathLst>
              <a:path w="300828" h="561865">
                <a:moveTo>
                  <a:pt x="300829" y="247889"/>
                </a:moveTo>
                <a:lnTo>
                  <a:pt x="300829" y="0"/>
                </a:lnTo>
                <a:lnTo>
                  <a:pt x="0" y="0"/>
                </a:lnTo>
                <a:lnTo>
                  <a:pt x="0" y="561866"/>
                </a:lnTo>
              </a:path>
            </a:pathLst>
          </a:custGeom>
          <a:noFill/>
          <a:ln w="17449" cap="rnd">
            <a:solidFill>
              <a:srgbClr val="10B3B7"/>
            </a:solidFill>
            <a:prstDash val="solid"/>
            <a:round/>
          </a:ln>
        </p:spPr>
        <p:txBody>
          <a:bodyPr rtlCol="1" anchor="ctr"/>
          <a:lstStyle/>
          <a:p>
            <a:endParaRPr lang="fa-IR"/>
          </a:p>
        </p:txBody>
      </p:sp>
      <p:sp>
        <p:nvSpPr>
          <p:cNvPr id="69" name="Freeform: Shape 68">
            <a:extLst>
              <a:ext uri="{FF2B5EF4-FFF2-40B4-BE49-F238E27FC236}">
                <a16:creationId xmlns:a16="http://schemas.microsoft.com/office/drawing/2014/main" id="{3C971EA2-8B16-4F95-BA47-03BA4B6948C0}"/>
              </a:ext>
            </a:extLst>
          </p:cNvPr>
          <p:cNvSpPr/>
          <p:nvPr/>
        </p:nvSpPr>
        <p:spPr>
          <a:xfrm>
            <a:off x="7877643" y="2852579"/>
            <a:ext cx="196929" cy="166331"/>
          </a:xfrm>
          <a:custGeom>
            <a:avLst/>
            <a:gdLst>
              <a:gd name="connsiteX0" fmla="*/ 178601 w 178600"/>
              <a:gd name="connsiteY0" fmla="*/ 0 h 150850"/>
              <a:gd name="connsiteX1" fmla="*/ 0 w 178600"/>
              <a:gd name="connsiteY1" fmla="*/ 0 h 150850"/>
              <a:gd name="connsiteX2" fmla="*/ 0 w 178600"/>
              <a:gd name="connsiteY2" fmla="*/ 150851 h 150850"/>
            </a:gdLst>
            <a:ahLst/>
            <a:cxnLst>
              <a:cxn ang="0">
                <a:pos x="connsiteX0" y="connsiteY0"/>
              </a:cxn>
              <a:cxn ang="0">
                <a:pos x="connsiteX1" y="connsiteY1"/>
              </a:cxn>
              <a:cxn ang="0">
                <a:pos x="connsiteX2" y="connsiteY2"/>
              </a:cxn>
            </a:cxnLst>
            <a:rect l="l" t="t" r="r" b="b"/>
            <a:pathLst>
              <a:path w="178600" h="150850">
                <a:moveTo>
                  <a:pt x="178601" y="0"/>
                </a:moveTo>
                <a:lnTo>
                  <a:pt x="0" y="0"/>
                </a:lnTo>
                <a:lnTo>
                  <a:pt x="0" y="150851"/>
                </a:lnTo>
              </a:path>
            </a:pathLst>
          </a:custGeom>
          <a:noFill/>
          <a:ln w="17449" cap="rnd">
            <a:solidFill>
              <a:srgbClr val="10B3B7"/>
            </a:solidFill>
            <a:prstDash val="solid"/>
            <a:round/>
          </a:ln>
        </p:spPr>
        <p:txBody>
          <a:bodyPr rtlCol="1" anchor="ctr"/>
          <a:lstStyle/>
          <a:p>
            <a:endParaRPr lang="fa-IR"/>
          </a:p>
        </p:txBody>
      </p:sp>
      <p:sp>
        <p:nvSpPr>
          <p:cNvPr id="70" name="Freeform: Shape 69">
            <a:extLst>
              <a:ext uri="{FF2B5EF4-FFF2-40B4-BE49-F238E27FC236}">
                <a16:creationId xmlns:a16="http://schemas.microsoft.com/office/drawing/2014/main" id="{639914C1-1255-4192-9604-28612ADB6A16}"/>
              </a:ext>
            </a:extLst>
          </p:cNvPr>
          <p:cNvSpPr/>
          <p:nvPr/>
        </p:nvSpPr>
        <p:spPr>
          <a:xfrm>
            <a:off x="11062711" y="2950594"/>
            <a:ext cx="233686" cy="288787"/>
          </a:xfrm>
          <a:custGeom>
            <a:avLst/>
            <a:gdLst>
              <a:gd name="connsiteX0" fmla="*/ 0 w 211936"/>
              <a:gd name="connsiteY0" fmla="*/ 0 h 261909"/>
              <a:gd name="connsiteX1" fmla="*/ 211936 w 211936"/>
              <a:gd name="connsiteY1" fmla="*/ 0 h 261909"/>
              <a:gd name="connsiteX2" fmla="*/ 211936 w 211936"/>
              <a:gd name="connsiteY2" fmla="*/ 261909 h 261909"/>
            </a:gdLst>
            <a:ahLst/>
            <a:cxnLst>
              <a:cxn ang="0">
                <a:pos x="connsiteX0" y="connsiteY0"/>
              </a:cxn>
              <a:cxn ang="0">
                <a:pos x="connsiteX1" y="connsiteY1"/>
              </a:cxn>
              <a:cxn ang="0">
                <a:pos x="connsiteX2" y="connsiteY2"/>
              </a:cxn>
            </a:cxnLst>
            <a:rect l="l" t="t" r="r" b="b"/>
            <a:pathLst>
              <a:path w="211936" h="261909">
                <a:moveTo>
                  <a:pt x="0" y="0"/>
                </a:moveTo>
                <a:lnTo>
                  <a:pt x="211936" y="0"/>
                </a:lnTo>
                <a:lnTo>
                  <a:pt x="211936" y="261909"/>
                </a:lnTo>
              </a:path>
            </a:pathLst>
          </a:custGeom>
          <a:noFill/>
          <a:ln w="17449" cap="rnd">
            <a:solidFill>
              <a:srgbClr val="10B3B7"/>
            </a:solidFill>
            <a:prstDash val="solid"/>
            <a:round/>
          </a:ln>
        </p:spPr>
        <p:txBody>
          <a:bodyPr rtlCol="1" anchor="ctr"/>
          <a:lstStyle/>
          <a:p>
            <a:endParaRPr lang="fa-IR"/>
          </a:p>
        </p:txBody>
      </p:sp>
      <p:sp>
        <p:nvSpPr>
          <p:cNvPr id="71" name="Freeform: Shape 70">
            <a:extLst>
              <a:ext uri="{FF2B5EF4-FFF2-40B4-BE49-F238E27FC236}">
                <a16:creationId xmlns:a16="http://schemas.microsoft.com/office/drawing/2014/main" id="{E7639436-A889-4EF3-891A-B82BDD159DB7}"/>
              </a:ext>
            </a:extLst>
          </p:cNvPr>
          <p:cNvSpPr/>
          <p:nvPr/>
        </p:nvSpPr>
        <p:spPr>
          <a:xfrm>
            <a:off x="10004678" y="2191099"/>
            <a:ext cx="6414" cy="331702"/>
          </a:xfrm>
          <a:custGeom>
            <a:avLst/>
            <a:gdLst>
              <a:gd name="connsiteX0" fmla="*/ 0 w 5817"/>
              <a:gd name="connsiteY0" fmla="*/ 0 h 300829"/>
              <a:gd name="connsiteX1" fmla="*/ 0 w 5817"/>
              <a:gd name="connsiteY1" fmla="*/ 300829 h 300829"/>
            </a:gdLst>
            <a:ahLst/>
            <a:cxnLst>
              <a:cxn ang="0">
                <a:pos x="connsiteX0" y="connsiteY0"/>
              </a:cxn>
              <a:cxn ang="0">
                <a:pos x="connsiteX1" y="connsiteY1"/>
              </a:cxn>
            </a:cxnLst>
            <a:rect l="l" t="t" r="r" b="b"/>
            <a:pathLst>
              <a:path w="5817" h="300829">
                <a:moveTo>
                  <a:pt x="0" y="0"/>
                </a:moveTo>
                <a:lnTo>
                  <a:pt x="0" y="300829"/>
                </a:lnTo>
              </a:path>
            </a:pathLst>
          </a:custGeom>
          <a:ln w="17449" cap="rnd">
            <a:solidFill>
              <a:srgbClr val="10B3B7"/>
            </a:solidFill>
            <a:prstDash val="solid"/>
            <a:round/>
          </a:ln>
        </p:spPr>
        <p:txBody>
          <a:bodyPr rtlCol="1" anchor="ctr"/>
          <a:lstStyle/>
          <a:p>
            <a:endParaRPr lang="fa-IR"/>
          </a:p>
        </p:txBody>
      </p:sp>
      <p:sp>
        <p:nvSpPr>
          <p:cNvPr id="72" name="Freeform: Shape 71">
            <a:extLst>
              <a:ext uri="{FF2B5EF4-FFF2-40B4-BE49-F238E27FC236}">
                <a16:creationId xmlns:a16="http://schemas.microsoft.com/office/drawing/2014/main" id="{F2441906-6F1E-47A8-9A14-70C7FC271DE0}"/>
              </a:ext>
            </a:extLst>
          </p:cNvPr>
          <p:cNvSpPr/>
          <p:nvPr/>
        </p:nvSpPr>
        <p:spPr>
          <a:xfrm>
            <a:off x="10512847" y="2521840"/>
            <a:ext cx="6414" cy="154080"/>
          </a:xfrm>
          <a:custGeom>
            <a:avLst/>
            <a:gdLst>
              <a:gd name="connsiteX0" fmla="*/ 0 w 5817"/>
              <a:gd name="connsiteY0" fmla="*/ 0 h 139739"/>
              <a:gd name="connsiteX1" fmla="*/ 0 w 5817"/>
              <a:gd name="connsiteY1" fmla="*/ 139739 h 139739"/>
            </a:gdLst>
            <a:ahLst/>
            <a:cxnLst>
              <a:cxn ang="0">
                <a:pos x="connsiteX0" y="connsiteY0"/>
              </a:cxn>
              <a:cxn ang="0">
                <a:pos x="connsiteX1" y="connsiteY1"/>
              </a:cxn>
            </a:cxnLst>
            <a:rect l="l" t="t" r="r" b="b"/>
            <a:pathLst>
              <a:path w="5817" h="139739">
                <a:moveTo>
                  <a:pt x="0" y="0"/>
                </a:moveTo>
                <a:lnTo>
                  <a:pt x="0" y="139739"/>
                </a:lnTo>
              </a:path>
            </a:pathLst>
          </a:custGeom>
          <a:ln w="17449" cap="rnd">
            <a:solidFill>
              <a:srgbClr val="10B3B7"/>
            </a:solidFill>
            <a:prstDash val="solid"/>
            <a:round/>
          </a:ln>
        </p:spPr>
        <p:txBody>
          <a:bodyPr rtlCol="1" anchor="ctr"/>
          <a:lstStyle/>
          <a:p>
            <a:endParaRPr lang="fa-IR"/>
          </a:p>
        </p:txBody>
      </p:sp>
      <p:sp>
        <p:nvSpPr>
          <p:cNvPr id="73" name="Freeform: Shape 72">
            <a:extLst>
              <a:ext uri="{FF2B5EF4-FFF2-40B4-BE49-F238E27FC236}">
                <a16:creationId xmlns:a16="http://schemas.microsoft.com/office/drawing/2014/main" id="{A3ED33FA-2033-4C4D-8875-9A3039F0BEE3}"/>
              </a:ext>
            </a:extLst>
          </p:cNvPr>
          <p:cNvSpPr/>
          <p:nvPr/>
        </p:nvSpPr>
        <p:spPr>
          <a:xfrm>
            <a:off x="9697929" y="1101892"/>
            <a:ext cx="121237" cy="121236"/>
          </a:xfrm>
          <a:custGeom>
            <a:avLst/>
            <a:gdLst>
              <a:gd name="connsiteX0" fmla="*/ 109953 w 109953"/>
              <a:gd name="connsiteY0" fmla="*/ 54977 h 109952"/>
              <a:gd name="connsiteX1" fmla="*/ 54977 w 109953"/>
              <a:gd name="connsiteY1" fmla="*/ 109953 h 109952"/>
              <a:gd name="connsiteX2" fmla="*/ 0 w 109953"/>
              <a:gd name="connsiteY2" fmla="*/ 54977 h 109952"/>
              <a:gd name="connsiteX3" fmla="*/ 54977 w 109953"/>
              <a:gd name="connsiteY3" fmla="*/ 0 h 109952"/>
              <a:gd name="connsiteX4" fmla="*/ 109953 w 109953"/>
              <a:gd name="connsiteY4" fmla="*/ 54977 h 10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3" h="109952">
                <a:moveTo>
                  <a:pt x="109953" y="54977"/>
                </a:moveTo>
                <a:cubicBezTo>
                  <a:pt x="109953" y="85345"/>
                  <a:pt x="85345" y="109953"/>
                  <a:pt x="54977" y="109953"/>
                </a:cubicBezTo>
                <a:cubicBezTo>
                  <a:pt x="24609" y="109953"/>
                  <a:pt x="0" y="85345"/>
                  <a:pt x="0" y="54977"/>
                </a:cubicBezTo>
                <a:cubicBezTo>
                  <a:pt x="0" y="24609"/>
                  <a:pt x="24609" y="0"/>
                  <a:pt x="54977" y="0"/>
                </a:cubicBezTo>
                <a:cubicBezTo>
                  <a:pt x="85287" y="0"/>
                  <a:pt x="109953" y="24609"/>
                  <a:pt x="109953" y="54977"/>
                </a:cubicBezTo>
              </a:path>
            </a:pathLst>
          </a:custGeom>
          <a:solidFill>
            <a:srgbClr val="FBBB00"/>
          </a:solidFill>
          <a:ln w="5816"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E21C610D-FA91-4A7F-B651-2C766AAEBAD1}"/>
              </a:ext>
            </a:extLst>
          </p:cNvPr>
          <p:cNvSpPr/>
          <p:nvPr/>
        </p:nvSpPr>
        <p:spPr>
          <a:xfrm>
            <a:off x="10665645" y="1101892"/>
            <a:ext cx="121236" cy="121236"/>
          </a:xfrm>
          <a:custGeom>
            <a:avLst/>
            <a:gdLst>
              <a:gd name="connsiteX0" fmla="*/ 109952 w 109952"/>
              <a:gd name="connsiteY0" fmla="*/ 54977 h 109952"/>
              <a:gd name="connsiteX1" fmla="*/ 54976 w 109952"/>
              <a:gd name="connsiteY1" fmla="*/ 109953 h 109952"/>
              <a:gd name="connsiteX2" fmla="*/ 0 w 109952"/>
              <a:gd name="connsiteY2" fmla="*/ 54977 h 109952"/>
              <a:gd name="connsiteX3" fmla="*/ 54976 w 109952"/>
              <a:gd name="connsiteY3" fmla="*/ 0 h 109952"/>
              <a:gd name="connsiteX4" fmla="*/ 109952 w 109952"/>
              <a:gd name="connsiteY4" fmla="*/ 54977 h 10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2" h="109952">
                <a:moveTo>
                  <a:pt x="109952" y="54977"/>
                </a:moveTo>
                <a:cubicBezTo>
                  <a:pt x="109952" y="85345"/>
                  <a:pt x="85344" y="109953"/>
                  <a:pt x="54976" y="109953"/>
                </a:cubicBezTo>
                <a:cubicBezTo>
                  <a:pt x="24608" y="109953"/>
                  <a:pt x="0" y="85345"/>
                  <a:pt x="0" y="54977"/>
                </a:cubicBezTo>
                <a:cubicBezTo>
                  <a:pt x="0" y="24609"/>
                  <a:pt x="24608" y="0"/>
                  <a:pt x="54976" y="0"/>
                </a:cubicBezTo>
                <a:cubicBezTo>
                  <a:pt x="85344" y="0"/>
                  <a:pt x="109952" y="24609"/>
                  <a:pt x="109952" y="54977"/>
                </a:cubicBezTo>
              </a:path>
            </a:pathLst>
          </a:custGeom>
          <a:solidFill>
            <a:srgbClr val="FBBB00"/>
          </a:solidFill>
          <a:ln w="5816"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AE6ADB87-A21A-46AF-91B9-A4609FBAC424}"/>
              </a:ext>
            </a:extLst>
          </p:cNvPr>
          <p:cNvSpPr/>
          <p:nvPr/>
        </p:nvSpPr>
        <p:spPr>
          <a:xfrm rot="20249974">
            <a:off x="9675549" y="1079285"/>
            <a:ext cx="166271" cy="166271"/>
          </a:xfrm>
          <a:custGeom>
            <a:avLst/>
            <a:gdLst>
              <a:gd name="connsiteX0" fmla="*/ 150796 w 150796"/>
              <a:gd name="connsiteY0" fmla="*/ 75398 h 150796"/>
              <a:gd name="connsiteX1" fmla="*/ 75398 w 150796"/>
              <a:gd name="connsiteY1" fmla="*/ 150796 h 150796"/>
              <a:gd name="connsiteX2" fmla="*/ 0 w 150796"/>
              <a:gd name="connsiteY2" fmla="*/ 75398 h 150796"/>
              <a:gd name="connsiteX3" fmla="*/ 75398 w 150796"/>
              <a:gd name="connsiteY3" fmla="*/ 0 h 150796"/>
              <a:gd name="connsiteX4" fmla="*/ 150796 w 150796"/>
              <a:gd name="connsiteY4" fmla="*/ 75398 h 15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96" h="150796">
                <a:moveTo>
                  <a:pt x="150796" y="75398"/>
                </a:moveTo>
                <a:cubicBezTo>
                  <a:pt x="150796" y="117040"/>
                  <a:pt x="117040" y="150796"/>
                  <a:pt x="75398" y="150796"/>
                </a:cubicBezTo>
                <a:cubicBezTo>
                  <a:pt x="33757" y="150796"/>
                  <a:pt x="0" y="117039"/>
                  <a:pt x="0" y="75398"/>
                </a:cubicBezTo>
                <a:cubicBezTo>
                  <a:pt x="0" y="33757"/>
                  <a:pt x="33757" y="0"/>
                  <a:pt x="75398" y="0"/>
                </a:cubicBezTo>
                <a:cubicBezTo>
                  <a:pt x="117040" y="0"/>
                  <a:pt x="150796" y="33757"/>
                  <a:pt x="150796" y="75398"/>
                </a:cubicBezTo>
                <a:close/>
              </a:path>
            </a:pathLst>
          </a:custGeom>
          <a:noFill/>
          <a:ln w="23266" cap="rnd">
            <a:solidFill>
              <a:srgbClr val="BD8D15"/>
            </a:solidFill>
            <a:prstDash val="solid"/>
            <a:round/>
          </a:ln>
        </p:spPr>
        <p:txBody>
          <a:bodyPr rtlCol="1" anchor="ctr"/>
          <a:lstStyle/>
          <a:p>
            <a:endParaRPr lang="fa-IR"/>
          </a:p>
        </p:txBody>
      </p:sp>
      <p:sp>
        <p:nvSpPr>
          <p:cNvPr id="76" name="Freeform: Shape 75">
            <a:extLst>
              <a:ext uri="{FF2B5EF4-FFF2-40B4-BE49-F238E27FC236}">
                <a16:creationId xmlns:a16="http://schemas.microsoft.com/office/drawing/2014/main" id="{C58EB41D-0BDF-458A-9572-65E862299229}"/>
              </a:ext>
            </a:extLst>
          </p:cNvPr>
          <p:cNvSpPr/>
          <p:nvPr/>
        </p:nvSpPr>
        <p:spPr>
          <a:xfrm rot="20249974">
            <a:off x="10643346" y="1079264"/>
            <a:ext cx="166271" cy="166271"/>
          </a:xfrm>
          <a:custGeom>
            <a:avLst/>
            <a:gdLst>
              <a:gd name="connsiteX0" fmla="*/ 150796 w 150796"/>
              <a:gd name="connsiteY0" fmla="*/ 75398 h 150796"/>
              <a:gd name="connsiteX1" fmla="*/ 75398 w 150796"/>
              <a:gd name="connsiteY1" fmla="*/ 150796 h 150796"/>
              <a:gd name="connsiteX2" fmla="*/ 0 w 150796"/>
              <a:gd name="connsiteY2" fmla="*/ 75398 h 150796"/>
              <a:gd name="connsiteX3" fmla="*/ 75398 w 150796"/>
              <a:gd name="connsiteY3" fmla="*/ 0 h 150796"/>
              <a:gd name="connsiteX4" fmla="*/ 150796 w 150796"/>
              <a:gd name="connsiteY4" fmla="*/ 75398 h 15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96" h="150796">
                <a:moveTo>
                  <a:pt x="150796" y="75398"/>
                </a:moveTo>
                <a:cubicBezTo>
                  <a:pt x="150796" y="117040"/>
                  <a:pt x="117040" y="150796"/>
                  <a:pt x="75398" y="150796"/>
                </a:cubicBezTo>
                <a:cubicBezTo>
                  <a:pt x="33757" y="150796"/>
                  <a:pt x="0" y="117039"/>
                  <a:pt x="0" y="75398"/>
                </a:cubicBezTo>
                <a:cubicBezTo>
                  <a:pt x="0" y="33757"/>
                  <a:pt x="33757" y="0"/>
                  <a:pt x="75398" y="0"/>
                </a:cubicBezTo>
                <a:cubicBezTo>
                  <a:pt x="117040" y="0"/>
                  <a:pt x="150796" y="33757"/>
                  <a:pt x="150796" y="75398"/>
                </a:cubicBezTo>
                <a:close/>
              </a:path>
            </a:pathLst>
          </a:custGeom>
          <a:noFill/>
          <a:ln w="23266" cap="rnd">
            <a:solidFill>
              <a:srgbClr val="BD8D15"/>
            </a:solidFill>
            <a:prstDash val="solid"/>
            <a:round/>
          </a:ln>
        </p:spPr>
        <p:txBody>
          <a:bodyPr rtlCol="1" anchor="ctr"/>
          <a:lstStyle/>
          <a:p>
            <a:endParaRPr lang="fa-IR"/>
          </a:p>
        </p:txBody>
      </p:sp>
      <p:sp>
        <p:nvSpPr>
          <p:cNvPr id="77" name="Freeform: Shape 76">
            <a:extLst>
              <a:ext uri="{FF2B5EF4-FFF2-40B4-BE49-F238E27FC236}">
                <a16:creationId xmlns:a16="http://schemas.microsoft.com/office/drawing/2014/main" id="{77047029-DA9E-4DBF-97B0-FB6D9E87B5DB}"/>
              </a:ext>
            </a:extLst>
          </p:cNvPr>
          <p:cNvSpPr/>
          <p:nvPr/>
        </p:nvSpPr>
        <p:spPr>
          <a:xfrm>
            <a:off x="10730175" y="1311266"/>
            <a:ext cx="6414" cy="896063"/>
          </a:xfrm>
          <a:custGeom>
            <a:avLst/>
            <a:gdLst>
              <a:gd name="connsiteX0" fmla="*/ 0 w 5817"/>
              <a:gd name="connsiteY0" fmla="*/ 0 h 812663"/>
              <a:gd name="connsiteX1" fmla="*/ 0 w 5817"/>
              <a:gd name="connsiteY1" fmla="*/ 812663 h 812663"/>
            </a:gdLst>
            <a:ahLst/>
            <a:cxnLst>
              <a:cxn ang="0">
                <a:pos x="connsiteX0" y="connsiteY0"/>
              </a:cxn>
              <a:cxn ang="0">
                <a:pos x="connsiteX1" y="connsiteY1"/>
              </a:cxn>
            </a:cxnLst>
            <a:rect l="l" t="t" r="r" b="b"/>
            <a:pathLst>
              <a:path w="5817" h="812663">
                <a:moveTo>
                  <a:pt x="0" y="0"/>
                </a:moveTo>
                <a:lnTo>
                  <a:pt x="0" y="812663"/>
                </a:lnTo>
              </a:path>
            </a:pathLst>
          </a:custGeom>
          <a:ln w="23265" cap="rnd">
            <a:solidFill>
              <a:srgbClr val="BD8D15"/>
            </a:solidFill>
            <a:prstDash val="solid"/>
            <a:round/>
          </a:ln>
        </p:spPr>
        <p:txBody>
          <a:bodyPr rtlCol="1" anchor="ctr"/>
          <a:lstStyle/>
          <a:p>
            <a:endParaRPr lang="fa-IR"/>
          </a:p>
        </p:txBody>
      </p:sp>
      <p:sp>
        <p:nvSpPr>
          <p:cNvPr id="78" name="Freeform: Shape 77">
            <a:extLst>
              <a:ext uri="{FF2B5EF4-FFF2-40B4-BE49-F238E27FC236}">
                <a16:creationId xmlns:a16="http://schemas.microsoft.com/office/drawing/2014/main" id="{F967878F-0364-47E1-A3C4-95D25A4CF4E5}"/>
              </a:ext>
            </a:extLst>
          </p:cNvPr>
          <p:cNvSpPr/>
          <p:nvPr/>
        </p:nvSpPr>
        <p:spPr>
          <a:xfrm>
            <a:off x="9756752" y="1311266"/>
            <a:ext cx="6414" cy="1018582"/>
          </a:xfrm>
          <a:custGeom>
            <a:avLst/>
            <a:gdLst>
              <a:gd name="connsiteX0" fmla="*/ 0 w 5817"/>
              <a:gd name="connsiteY0" fmla="*/ 0 h 923779"/>
              <a:gd name="connsiteX1" fmla="*/ 0 w 5817"/>
              <a:gd name="connsiteY1" fmla="*/ 923780 h 923779"/>
            </a:gdLst>
            <a:ahLst/>
            <a:cxnLst>
              <a:cxn ang="0">
                <a:pos x="connsiteX0" y="connsiteY0"/>
              </a:cxn>
              <a:cxn ang="0">
                <a:pos x="connsiteX1" y="connsiteY1"/>
              </a:cxn>
            </a:cxnLst>
            <a:rect l="l" t="t" r="r" b="b"/>
            <a:pathLst>
              <a:path w="5817" h="923779">
                <a:moveTo>
                  <a:pt x="0" y="0"/>
                </a:moveTo>
                <a:lnTo>
                  <a:pt x="0" y="923780"/>
                </a:lnTo>
              </a:path>
            </a:pathLst>
          </a:custGeom>
          <a:ln w="23265" cap="rnd">
            <a:solidFill>
              <a:srgbClr val="BD8D15"/>
            </a:solidFill>
            <a:prstDash val="solid"/>
            <a:round/>
          </a:ln>
        </p:spPr>
        <p:txBody>
          <a:bodyPr rtlCol="1" anchor="ctr"/>
          <a:lstStyle/>
          <a:p>
            <a:endParaRPr lang="fa-IR"/>
          </a:p>
        </p:txBody>
      </p:sp>
      <p:sp>
        <p:nvSpPr>
          <p:cNvPr id="79" name="Freeform: Shape 78">
            <a:extLst>
              <a:ext uri="{FF2B5EF4-FFF2-40B4-BE49-F238E27FC236}">
                <a16:creationId xmlns:a16="http://schemas.microsoft.com/office/drawing/2014/main" id="{A4D74385-9E09-45D5-8EF1-62E07D72B55F}"/>
              </a:ext>
            </a:extLst>
          </p:cNvPr>
          <p:cNvSpPr/>
          <p:nvPr/>
        </p:nvSpPr>
        <p:spPr>
          <a:xfrm>
            <a:off x="8848437" y="1162574"/>
            <a:ext cx="762125" cy="1265290"/>
          </a:xfrm>
          <a:custGeom>
            <a:avLst/>
            <a:gdLst>
              <a:gd name="connsiteX0" fmla="*/ 0 w 691191"/>
              <a:gd name="connsiteY0" fmla="*/ 1147525 h 1147525"/>
              <a:gd name="connsiteX1" fmla="*/ 0 w 691191"/>
              <a:gd name="connsiteY1" fmla="*/ 210133 h 1147525"/>
              <a:gd name="connsiteX2" fmla="*/ 209551 w 691191"/>
              <a:gd name="connsiteY2" fmla="*/ 0 h 1147525"/>
              <a:gd name="connsiteX3" fmla="*/ 691191 w 691191"/>
              <a:gd name="connsiteY3" fmla="*/ 0 h 1147525"/>
            </a:gdLst>
            <a:ahLst/>
            <a:cxnLst>
              <a:cxn ang="0">
                <a:pos x="connsiteX0" y="connsiteY0"/>
              </a:cxn>
              <a:cxn ang="0">
                <a:pos x="connsiteX1" y="connsiteY1"/>
              </a:cxn>
              <a:cxn ang="0">
                <a:pos x="connsiteX2" y="connsiteY2"/>
              </a:cxn>
              <a:cxn ang="0">
                <a:pos x="connsiteX3" y="connsiteY3"/>
              </a:cxn>
            </a:cxnLst>
            <a:rect l="l" t="t" r="r" b="b"/>
            <a:pathLst>
              <a:path w="691191" h="1147525">
                <a:moveTo>
                  <a:pt x="0" y="1147525"/>
                </a:moveTo>
                <a:lnTo>
                  <a:pt x="0" y="210133"/>
                </a:lnTo>
                <a:cubicBezTo>
                  <a:pt x="0" y="94071"/>
                  <a:pt x="93838" y="0"/>
                  <a:pt x="209551" y="0"/>
                </a:cubicBezTo>
                <a:lnTo>
                  <a:pt x="691191" y="0"/>
                </a:lnTo>
              </a:path>
            </a:pathLst>
          </a:custGeom>
          <a:noFill/>
          <a:ln w="23265" cap="rnd">
            <a:solidFill>
              <a:srgbClr val="BD8D15"/>
            </a:solidFill>
            <a:prstDash val="solid"/>
            <a:round/>
          </a:ln>
        </p:spPr>
        <p:txBody>
          <a:bodyPr rtlCol="1" anchor="ctr"/>
          <a:lstStyle/>
          <a:p>
            <a:endParaRPr lang="fa-IR"/>
          </a:p>
        </p:txBody>
      </p:sp>
      <p:sp>
        <p:nvSpPr>
          <p:cNvPr id="80" name="Freeform: Shape 79">
            <a:extLst>
              <a:ext uri="{FF2B5EF4-FFF2-40B4-BE49-F238E27FC236}">
                <a16:creationId xmlns:a16="http://schemas.microsoft.com/office/drawing/2014/main" id="{88016D2F-877E-43E5-AD3E-35BDFE215433}"/>
              </a:ext>
            </a:extLst>
          </p:cNvPr>
          <p:cNvSpPr/>
          <p:nvPr/>
        </p:nvSpPr>
        <p:spPr>
          <a:xfrm>
            <a:off x="7753327" y="809832"/>
            <a:ext cx="2002590" cy="208348"/>
          </a:xfrm>
          <a:custGeom>
            <a:avLst/>
            <a:gdLst>
              <a:gd name="connsiteX0" fmla="*/ 1816203 w 1816202"/>
              <a:gd name="connsiteY0" fmla="*/ 188956 h 188956"/>
              <a:gd name="connsiteX1" fmla="*/ 1816203 w 1816202"/>
              <a:gd name="connsiteY1" fmla="*/ 146371 h 188956"/>
              <a:gd name="connsiteX2" fmla="*/ 1667097 w 1816202"/>
              <a:gd name="connsiteY2" fmla="*/ 0 h 188956"/>
              <a:gd name="connsiteX3" fmla="*/ 0 w 1816202"/>
              <a:gd name="connsiteY3" fmla="*/ 0 h 188956"/>
            </a:gdLst>
            <a:ahLst/>
            <a:cxnLst>
              <a:cxn ang="0">
                <a:pos x="connsiteX0" y="connsiteY0"/>
              </a:cxn>
              <a:cxn ang="0">
                <a:pos x="connsiteX1" y="connsiteY1"/>
              </a:cxn>
              <a:cxn ang="0">
                <a:pos x="connsiteX2" y="connsiteY2"/>
              </a:cxn>
              <a:cxn ang="0">
                <a:pos x="connsiteX3" y="connsiteY3"/>
              </a:cxn>
            </a:cxnLst>
            <a:rect l="l" t="t" r="r" b="b"/>
            <a:pathLst>
              <a:path w="1816202" h="188956">
                <a:moveTo>
                  <a:pt x="1816203" y="188956"/>
                </a:moveTo>
                <a:lnTo>
                  <a:pt x="1816203" y="146371"/>
                </a:lnTo>
                <a:cubicBezTo>
                  <a:pt x="1816203" y="65565"/>
                  <a:pt x="1749417" y="0"/>
                  <a:pt x="1667097" y="0"/>
                </a:cubicBezTo>
                <a:lnTo>
                  <a:pt x="0" y="0"/>
                </a:lnTo>
              </a:path>
            </a:pathLst>
          </a:custGeom>
          <a:noFill/>
          <a:ln w="23265" cap="rnd">
            <a:solidFill>
              <a:srgbClr val="BD8D15"/>
            </a:solidFill>
            <a:prstDash val="solid"/>
            <a:round/>
          </a:ln>
        </p:spPr>
        <p:txBody>
          <a:bodyPr rtlCol="1" anchor="ctr"/>
          <a:lstStyle/>
          <a:p>
            <a:endParaRPr lang="fa-IR"/>
          </a:p>
        </p:txBody>
      </p:sp>
      <p:sp>
        <p:nvSpPr>
          <p:cNvPr id="81" name="Freeform: Shape 80">
            <a:extLst>
              <a:ext uri="{FF2B5EF4-FFF2-40B4-BE49-F238E27FC236}">
                <a16:creationId xmlns:a16="http://schemas.microsoft.com/office/drawing/2014/main" id="{1DCA63B8-B688-40A5-B084-16198295D60F}"/>
              </a:ext>
            </a:extLst>
          </p:cNvPr>
          <p:cNvSpPr/>
          <p:nvPr/>
        </p:nvSpPr>
        <p:spPr>
          <a:xfrm>
            <a:off x="9779459" y="809832"/>
            <a:ext cx="950331" cy="208348"/>
          </a:xfrm>
          <a:custGeom>
            <a:avLst/>
            <a:gdLst>
              <a:gd name="connsiteX0" fmla="*/ 861881 w 861880"/>
              <a:gd name="connsiteY0" fmla="*/ 188956 h 188956"/>
              <a:gd name="connsiteX1" fmla="*/ 861881 w 861880"/>
              <a:gd name="connsiteY1" fmla="*/ 146371 h 188956"/>
              <a:gd name="connsiteX2" fmla="*/ 712717 w 861880"/>
              <a:gd name="connsiteY2" fmla="*/ 0 h 188956"/>
              <a:gd name="connsiteX3" fmla="*/ 0 w 861880"/>
              <a:gd name="connsiteY3" fmla="*/ 0 h 188956"/>
            </a:gdLst>
            <a:ahLst/>
            <a:cxnLst>
              <a:cxn ang="0">
                <a:pos x="connsiteX0" y="connsiteY0"/>
              </a:cxn>
              <a:cxn ang="0">
                <a:pos x="connsiteX1" y="connsiteY1"/>
              </a:cxn>
              <a:cxn ang="0">
                <a:pos x="connsiteX2" y="connsiteY2"/>
              </a:cxn>
              <a:cxn ang="0">
                <a:pos x="connsiteX3" y="connsiteY3"/>
              </a:cxn>
            </a:cxnLst>
            <a:rect l="l" t="t" r="r" b="b"/>
            <a:pathLst>
              <a:path w="861880" h="188956">
                <a:moveTo>
                  <a:pt x="861881" y="188956"/>
                </a:moveTo>
                <a:lnTo>
                  <a:pt x="861881" y="146371"/>
                </a:lnTo>
                <a:cubicBezTo>
                  <a:pt x="861881" y="65565"/>
                  <a:pt x="795094" y="0"/>
                  <a:pt x="712717" y="0"/>
                </a:cubicBezTo>
                <a:lnTo>
                  <a:pt x="0" y="0"/>
                </a:lnTo>
              </a:path>
            </a:pathLst>
          </a:custGeom>
          <a:noFill/>
          <a:ln w="23265" cap="rnd">
            <a:solidFill>
              <a:srgbClr val="BD8D15"/>
            </a:solidFill>
            <a:prstDash val="solid"/>
            <a:round/>
          </a:ln>
        </p:spPr>
        <p:txBody>
          <a:bodyPr rtlCol="1" anchor="ctr"/>
          <a:lstStyle/>
          <a:p>
            <a:endParaRPr lang="fa-IR"/>
          </a:p>
        </p:txBody>
      </p:sp>
      <p:sp>
        <p:nvSpPr>
          <p:cNvPr id="82" name="Freeform: Shape 81">
            <a:extLst>
              <a:ext uri="{FF2B5EF4-FFF2-40B4-BE49-F238E27FC236}">
                <a16:creationId xmlns:a16="http://schemas.microsoft.com/office/drawing/2014/main" id="{9F3A7E97-FBD4-41CC-B661-1E4F139148BE}"/>
              </a:ext>
            </a:extLst>
          </p:cNvPr>
          <p:cNvSpPr/>
          <p:nvPr/>
        </p:nvSpPr>
        <p:spPr>
          <a:xfrm>
            <a:off x="10255106" y="1164178"/>
            <a:ext cx="329392" cy="939041"/>
          </a:xfrm>
          <a:custGeom>
            <a:avLst/>
            <a:gdLst>
              <a:gd name="connsiteX0" fmla="*/ 0 w 298734"/>
              <a:gd name="connsiteY0" fmla="*/ 851641 h 851641"/>
              <a:gd name="connsiteX1" fmla="*/ 0 w 298734"/>
              <a:gd name="connsiteY1" fmla="*/ 209842 h 851641"/>
              <a:gd name="connsiteX2" fmla="*/ 207689 w 298734"/>
              <a:gd name="connsiteY2" fmla="*/ 0 h 851641"/>
              <a:gd name="connsiteX3" fmla="*/ 298735 w 298734"/>
              <a:gd name="connsiteY3" fmla="*/ 0 h 851641"/>
            </a:gdLst>
            <a:ahLst/>
            <a:cxnLst>
              <a:cxn ang="0">
                <a:pos x="connsiteX0" y="connsiteY0"/>
              </a:cxn>
              <a:cxn ang="0">
                <a:pos x="connsiteX1" y="connsiteY1"/>
              </a:cxn>
              <a:cxn ang="0">
                <a:pos x="connsiteX2" y="connsiteY2"/>
              </a:cxn>
              <a:cxn ang="0">
                <a:pos x="connsiteX3" y="connsiteY3"/>
              </a:cxn>
            </a:cxnLst>
            <a:rect l="l" t="t" r="r" b="b"/>
            <a:pathLst>
              <a:path w="298734" h="851641">
                <a:moveTo>
                  <a:pt x="0" y="851641"/>
                </a:moveTo>
                <a:lnTo>
                  <a:pt x="0" y="209842"/>
                </a:lnTo>
                <a:cubicBezTo>
                  <a:pt x="0" y="93955"/>
                  <a:pt x="92965" y="0"/>
                  <a:pt x="207689" y="0"/>
                </a:cubicBezTo>
                <a:lnTo>
                  <a:pt x="298735" y="0"/>
                </a:lnTo>
              </a:path>
            </a:pathLst>
          </a:custGeom>
          <a:noFill/>
          <a:ln w="23265" cap="rnd">
            <a:solidFill>
              <a:srgbClr val="BD8D15"/>
            </a:solidFill>
            <a:prstDash val="solid"/>
            <a:round/>
          </a:ln>
        </p:spPr>
        <p:txBody>
          <a:bodyPr rtlCol="1" anchor="ctr"/>
          <a:lstStyle/>
          <a:p>
            <a:endParaRPr lang="fa-IR"/>
          </a:p>
        </p:txBody>
      </p:sp>
      <p:sp>
        <p:nvSpPr>
          <p:cNvPr id="83" name="Freeform: Shape 82">
            <a:extLst>
              <a:ext uri="{FF2B5EF4-FFF2-40B4-BE49-F238E27FC236}">
                <a16:creationId xmlns:a16="http://schemas.microsoft.com/office/drawing/2014/main" id="{E5A9F004-1EAB-49E3-84E9-1437A1F919E0}"/>
              </a:ext>
            </a:extLst>
          </p:cNvPr>
          <p:cNvSpPr/>
          <p:nvPr/>
        </p:nvSpPr>
        <p:spPr>
          <a:xfrm>
            <a:off x="10864818" y="1164178"/>
            <a:ext cx="373974" cy="1355351"/>
          </a:xfrm>
          <a:custGeom>
            <a:avLst/>
            <a:gdLst>
              <a:gd name="connsiteX0" fmla="*/ 339168 w 339167"/>
              <a:gd name="connsiteY0" fmla="*/ 1229205 h 1229204"/>
              <a:gd name="connsiteX1" fmla="*/ 339168 w 339167"/>
              <a:gd name="connsiteY1" fmla="*/ 210191 h 1229204"/>
              <a:gd name="connsiteX2" fmla="*/ 131071 w 339167"/>
              <a:gd name="connsiteY2" fmla="*/ 0 h 1229204"/>
              <a:gd name="connsiteX3" fmla="*/ 0 w 339167"/>
              <a:gd name="connsiteY3" fmla="*/ 0 h 1229204"/>
            </a:gdLst>
            <a:ahLst/>
            <a:cxnLst>
              <a:cxn ang="0">
                <a:pos x="connsiteX0" y="connsiteY0"/>
              </a:cxn>
              <a:cxn ang="0">
                <a:pos x="connsiteX1" y="connsiteY1"/>
              </a:cxn>
              <a:cxn ang="0">
                <a:pos x="connsiteX2" y="connsiteY2"/>
              </a:cxn>
              <a:cxn ang="0">
                <a:pos x="connsiteX3" y="connsiteY3"/>
              </a:cxn>
            </a:cxnLst>
            <a:rect l="l" t="t" r="r" b="b"/>
            <a:pathLst>
              <a:path w="339167" h="1229204">
                <a:moveTo>
                  <a:pt x="339168" y="1229205"/>
                </a:moveTo>
                <a:lnTo>
                  <a:pt x="339168" y="210191"/>
                </a:lnTo>
                <a:cubicBezTo>
                  <a:pt x="339168" y="94129"/>
                  <a:pt x="246027" y="0"/>
                  <a:pt x="131071" y="0"/>
                </a:cubicBezTo>
                <a:lnTo>
                  <a:pt x="0" y="0"/>
                </a:lnTo>
              </a:path>
            </a:pathLst>
          </a:custGeom>
          <a:noFill/>
          <a:ln w="23265" cap="rnd">
            <a:solidFill>
              <a:srgbClr val="BD8D15"/>
            </a:solidFill>
            <a:prstDash val="solid"/>
            <a:round/>
          </a:ln>
        </p:spPr>
        <p:txBody>
          <a:bodyPr rtlCol="1" anchor="ctr"/>
          <a:lstStyle/>
          <a:p>
            <a:endParaRPr lang="fa-IR"/>
          </a:p>
        </p:txBody>
      </p:sp>
      <p:sp>
        <p:nvSpPr>
          <p:cNvPr id="84" name="Freeform: Shape 83">
            <a:extLst>
              <a:ext uri="{FF2B5EF4-FFF2-40B4-BE49-F238E27FC236}">
                <a16:creationId xmlns:a16="http://schemas.microsoft.com/office/drawing/2014/main" id="{53ECA808-7C16-4D70-89B2-78475D989DC1}"/>
              </a:ext>
            </a:extLst>
          </p:cNvPr>
          <p:cNvSpPr/>
          <p:nvPr/>
        </p:nvSpPr>
        <p:spPr>
          <a:xfrm>
            <a:off x="5257128" y="1863375"/>
            <a:ext cx="230156" cy="1440346"/>
          </a:xfrm>
          <a:custGeom>
            <a:avLst/>
            <a:gdLst>
              <a:gd name="connsiteX0" fmla="*/ 0 w 208735"/>
              <a:gd name="connsiteY0" fmla="*/ 1306288 h 1306288"/>
              <a:gd name="connsiteX1" fmla="*/ 0 w 208735"/>
              <a:gd name="connsiteY1" fmla="*/ 293383 h 1306288"/>
              <a:gd name="connsiteX2" fmla="*/ 27168 w 208735"/>
              <a:gd name="connsiteY2" fmla="*/ 293383 h 1306288"/>
              <a:gd name="connsiteX3" fmla="*/ 27168 w 208735"/>
              <a:gd name="connsiteY3" fmla="*/ 221419 h 1306288"/>
              <a:gd name="connsiteX4" fmla="*/ 43457 w 208735"/>
              <a:gd name="connsiteY4" fmla="*/ 221419 h 1306288"/>
              <a:gd name="connsiteX5" fmla="*/ 43457 w 208735"/>
              <a:gd name="connsiteY5" fmla="*/ 138401 h 1306288"/>
              <a:gd name="connsiteX6" fmla="*/ 54278 w 208735"/>
              <a:gd name="connsiteY6" fmla="*/ 138401 h 1306288"/>
              <a:gd name="connsiteX7" fmla="*/ 54278 w 208735"/>
              <a:gd name="connsiteY7" fmla="*/ 60910 h 1306288"/>
              <a:gd name="connsiteX8" fmla="*/ 70626 w 208735"/>
              <a:gd name="connsiteY8" fmla="*/ 60910 h 1306288"/>
              <a:gd name="connsiteX9" fmla="*/ 70626 w 208735"/>
              <a:gd name="connsiteY9" fmla="*/ 27692 h 1306288"/>
              <a:gd name="connsiteX10" fmla="*/ 81447 w 208735"/>
              <a:gd name="connsiteY10" fmla="*/ 27692 h 1306288"/>
              <a:gd name="connsiteX11" fmla="*/ 81447 w 208735"/>
              <a:gd name="connsiteY11" fmla="*/ 0 h 1306288"/>
              <a:gd name="connsiteX12" fmla="*/ 92326 w 208735"/>
              <a:gd name="connsiteY12" fmla="*/ 0 h 1306288"/>
              <a:gd name="connsiteX13" fmla="*/ 111756 w 208735"/>
              <a:gd name="connsiteY13" fmla="*/ 0 h 1306288"/>
              <a:gd name="connsiteX14" fmla="*/ 123159 w 208735"/>
              <a:gd name="connsiteY14" fmla="*/ 0 h 1306288"/>
              <a:gd name="connsiteX15" fmla="*/ 123159 w 208735"/>
              <a:gd name="connsiteY15" fmla="*/ 27692 h 1306288"/>
              <a:gd name="connsiteX16" fmla="*/ 134561 w 208735"/>
              <a:gd name="connsiteY16" fmla="*/ 27692 h 1306288"/>
              <a:gd name="connsiteX17" fmla="*/ 134561 w 208735"/>
              <a:gd name="connsiteY17" fmla="*/ 60910 h 1306288"/>
              <a:gd name="connsiteX18" fmla="*/ 151665 w 208735"/>
              <a:gd name="connsiteY18" fmla="*/ 60910 h 1306288"/>
              <a:gd name="connsiteX19" fmla="*/ 151665 w 208735"/>
              <a:gd name="connsiteY19" fmla="*/ 138401 h 1306288"/>
              <a:gd name="connsiteX20" fmla="*/ 163068 w 208735"/>
              <a:gd name="connsiteY20" fmla="*/ 138401 h 1306288"/>
              <a:gd name="connsiteX21" fmla="*/ 163068 w 208735"/>
              <a:gd name="connsiteY21" fmla="*/ 221419 h 1306288"/>
              <a:gd name="connsiteX22" fmla="*/ 180230 w 208735"/>
              <a:gd name="connsiteY22" fmla="*/ 221419 h 1306288"/>
              <a:gd name="connsiteX23" fmla="*/ 180230 w 208735"/>
              <a:gd name="connsiteY23" fmla="*/ 293383 h 1306288"/>
              <a:gd name="connsiteX24" fmla="*/ 208736 w 208735"/>
              <a:gd name="connsiteY24" fmla="*/ 293383 h 1306288"/>
              <a:gd name="connsiteX25" fmla="*/ 208736 w 208735"/>
              <a:gd name="connsiteY25" fmla="*/ 1306288 h 130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735" h="1306288">
                <a:moveTo>
                  <a:pt x="0" y="1306288"/>
                </a:moveTo>
                <a:lnTo>
                  <a:pt x="0" y="293383"/>
                </a:lnTo>
                <a:lnTo>
                  <a:pt x="27168" y="293383"/>
                </a:lnTo>
                <a:lnTo>
                  <a:pt x="27168" y="221419"/>
                </a:lnTo>
                <a:lnTo>
                  <a:pt x="43457" y="221419"/>
                </a:lnTo>
                <a:lnTo>
                  <a:pt x="43457" y="138401"/>
                </a:lnTo>
                <a:lnTo>
                  <a:pt x="54278" y="138401"/>
                </a:lnTo>
                <a:lnTo>
                  <a:pt x="54278" y="60910"/>
                </a:lnTo>
                <a:lnTo>
                  <a:pt x="70626" y="60910"/>
                </a:lnTo>
                <a:lnTo>
                  <a:pt x="70626" y="27692"/>
                </a:lnTo>
                <a:lnTo>
                  <a:pt x="81447" y="27692"/>
                </a:lnTo>
                <a:lnTo>
                  <a:pt x="81447" y="0"/>
                </a:lnTo>
                <a:lnTo>
                  <a:pt x="92326" y="0"/>
                </a:lnTo>
                <a:lnTo>
                  <a:pt x="111756" y="0"/>
                </a:lnTo>
                <a:lnTo>
                  <a:pt x="123159" y="0"/>
                </a:lnTo>
                <a:lnTo>
                  <a:pt x="123159" y="27692"/>
                </a:lnTo>
                <a:lnTo>
                  <a:pt x="134561" y="27692"/>
                </a:lnTo>
                <a:lnTo>
                  <a:pt x="134561" y="60910"/>
                </a:lnTo>
                <a:lnTo>
                  <a:pt x="151665" y="60910"/>
                </a:lnTo>
                <a:lnTo>
                  <a:pt x="151665" y="138401"/>
                </a:lnTo>
                <a:lnTo>
                  <a:pt x="163068" y="138401"/>
                </a:lnTo>
                <a:lnTo>
                  <a:pt x="163068" y="221419"/>
                </a:lnTo>
                <a:lnTo>
                  <a:pt x="180230" y="221419"/>
                </a:lnTo>
                <a:lnTo>
                  <a:pt x="180230" y="293383"/>
                </a:lnTo>
                <a:lnTo>
                  <a:pt x="208736" y="293383"/>
                </a:lnTo>
                <a:lnTo>
                  <a:pt x="208736" y="1306288"/>
                </a:lnTo>
                <a:close/>
              </a:path>
            </a:pathLst>
          </a:custGeom>
          <a:noFill/>
          <a:ln w="17449" cap="rnd">
            <a:solidFill>
              <a:srgbClr val="10B3B7"/>
            </a:solidFill>
            <a:prstDash val="solid"/>
            <a:round/>
          </a:ln>
        </p:spPr>
        <p:txBody>
          <a:bodyPr rtlCol="1" anchor="ctr"/>
          <a:lstStyle/>
          <a:p>
            <a:endParaRPr lang="fa-IR"/>
          </a:p>
        </p:txBody>
      </p:sp>
      <p:sp>
        <p:nvSpPr>
          <p:cNvPr id="85" name="Freeform: Shape 84">
            <a:extLst>
              <a:ext uri="{FF2B5EF4-FFF2-40B4-BE49-F238E27FC236}">
                <a16:creationId xmlns:a16="http://schemas.microsoft.com/office/drawing/2014/main" id="{389F746F-55CD-4586-BA7F-5856C38AD0C9}"/>
              </a:ext>
            </a:extLst>
          </p:cNvPr>
          <p:cNvSpPr/>
          <p:nvPr/>
        </p:nvSpPr>
        <p:spPr>
          <a:xfrm>
            <a:off x="5368102" y="1707178"/>
            <a:ext cx="6414" cy="151000"/>
          </a:xfrm>
          <a:custGeom>
            <a:avLst/>
            <a:gdLst>
              <a:gd name="connsiteX0" fmla="*/ 0 w 5817"/>
              <a:gd name="connsiteY0" fmla="*/ 0 h 136946"/>
              <a:gd name="connsiteX1" fmla="*/ 0 w 5817"/>
              <a:gd name="connsiteY1" fmla="*/ 136947 h 136946"/>
            </a:gdLst>
            <a:ahLst/>
            <a:cxnLst>
              <a:cxn ang="0">
                <a:pos x="connsiteX0" y="connsiteY0"/>
              </a:cxn>
              <a:cxn ang="0">
                <a:pos x="connsiteX1" y="connsiteY1"/>
              </a:cxn>
            </a:cxnLst>
            <a:rect l="l" t="t" r="r" b="b"/>
            <a:pathLst>
              <a:path w="5817" h="136946">
                <a:moveTo>
                  <a:pt x="0" y="0"/>
                </a:moveTo>
                <a:lnTo>
                  <a:pt x="0" y="136947"/>
                </a:lnTo>
              </a:path>
            </a:pathLst>
          </a:custGeom>
          <a:ln w="17449" cap="rnd">
            <a:solidFill>
              <a:srgbClr val="10B3B7"/>
            </a:solidFill>
            <a:prstDash val="solid"/>
            <a:round/>
          </a:ln>
        </p:spPr>
        <p:txBody>
          <a:bodyPr rtlCol="1" anchor="ctr"/>
          <a:lstStyle/>
          <a:p>
            <a:endParaRPr lang="fa-IR"/>
          </a:p>
        </p:txBody>
      </p:sp>
      <p:sp>
        <p:nvSpPr>
          <p:cNvPr id="86" name="Freeform: Shape 85">
            <a:extLst>
              <a:ext uri="{FF2B5EF4-FFF2-40B4-BE49-F238E27FC236}">
                <a16:creationId xmlns:a16="http://schemas.microsoft.com/office/drawing/2014/main" id="{2420CEDC-B1D5-40E5-872A-1AE8F06083EC}"/>
              </a:ext>
            </a:extLst>
          </p:cNvPr>
          <p:cNvSpPr/>
          <p:nvPr/>
        </p:nvSpPr>
        <p:spPr>
          <a:xfrm>
            <a:off x="5655222" y="1863375"/>
            <a:ext cx="230156" cy="1440346"/>
          </a:xfrm>
          <a:custGeom>
            <a:avLst/>
            <a:gdLst>
              <a:gd name="connsiteX0" fmla="*/ 0 w 208735"/>
              <a:gd name="connsiteY0" fmla="*/ 1306288 h 1306288"/>
              <a:gd name="connsiteX1" fmla="*/ 0 w 208735"/>
              <a:gd name="connsiteY1" fmla="*/ 293383 h 1306288"/>
              <a:gd name="connsiteX2" fmla="*/ 27168 w 208735"/>
              <a:gd name="connsiteY2" fmla="*/ 293383 h 1306288"/>
              <a:gd name="connsiteX3" fmla="*/ 27168 w 208735"/>
              <a:gd name="connsiteY3" fmla="*/ 221419 h 1306288"/>
              <a:gd name="connsiteX4" fmla="*/ 43457 w 208735"/>
              <a:gd name="connsiteY4" fmla="*/ 221419 h 1306288"/>
              <a:gd name="connsiteX5" fmla="*/ 43457 w 208735"/>
              <a:gd name="connsiteY5" fmla="*/ 138401 h 1306288"/>
              <a:gd name="connsiteX6" fmla="*/ 54336 w 208735"/>
              <a:gd name="connsiteY6" fmla="*/ 138401 h 1306288"/>
              <a:gd name="connsiteX7" fmla="*/ 54336 w 208735"/>
              <a:gd name="connsiteY7" fmla="*/ 60910 h 1306288"/>
              <a:gd name="connsiteX8" fmla="*/ 70626 w 208735"/>
              <a:gd name="connsiteY8" fmla="*/ 60910 h 1306288"/>
              <a:gd name="connsiteX9" fmla="*/ 70626 w 208735"/>
              <a:gd name="connsiteY9" fmla="*/ 27692 h 1306288"/>
              <a:gd name="connsiteX10" fmla="*/ 81505 w 208735"/>
              <a:gd name="connsiteY10" fmla="*/ 27692 h 1306288"/>
              <a:gd name="connsiteX11" fmla="*/ 81505 w 208735"/>
              <a:gd name="connsiteY11" fmla="*/ 0 h 1306288"/>
              <a:gd name="connsiteX12" fmla="*/ 92383 w 208735"/>
              <a:gd name="connsiteY12" fmla="*/ 0 h 1306288"/>
              <a:gd name="connsiteX13" fmla="*/ 111814 w 208735"/>
              <a:gd name="connsiteY13" fmla="*/ 0 h 1306288"/>
              <a:gd name="connsiteX14" fmla="*/ 123217 w 208735"/>
              <a:gd name="connsiteY14" fmla="*/ 0 h 1306288"/>
              <a:gd name="connsiteX15" fmla="*/ 123217 w 208735"/>
              <a:gd name="connsiteY15" fmla="*/ 27692 h 1306288"/>
              <a:gd name="connsiteX16" fmla="*/ 134619 w 208735"/>
              <a:gd name="connsiteY16" fmla="*/ 27692 h 1306288"/>
              <a:gd name="connsiteX17" fmla="*/ 134619 w 208735"/>
              <a:gd name="connsiteY17" fmla="*/ 60910 h 1306288"/>
              <a:gd name="connsiteX18" fmla="*/ 151723 w 208735"/>
              <a:gd name="connsiteY18" fmla="*/ 60910 h 1306288"/>
              <a:gd name="connsiteX19" fmla="*/ 151723 w 208735"/>
              <a:gd name="connsiteY19" fmla="*/ 138401 h 1306288"/>
              <a:gd name="connsiteX20" fmla="*/ 163126 w 208735"/>
              <a:gd name="connsiteY20" fmla="*/ 138401 h 1306288"/>
              <a:gd name="connsiteX21" fmla="*/ 163126 w 208735"/>
              <a:gd name="connsiteY21" fmla="*/ 221419 h 1306288"/>
              <a:gd name="connsiteX22" fmla="*/ 180230 w 208735"/>
              <a:gd name="connsiteY22" fmla="*/ 221419 h 1306288"/>
              <a:gd name="connsiteX23" fmla="*/ 180230 w 208735"/>
              <a:gd name="connsiteY23" fmla="*/ 293383 h 1306288"/>
              <a:gd name="connsiteX24" fmla="*/ 208736 w 208735"/>
              <a:gd name="connsiteY24" fmla="*/ 293383 h 1306288"/>
              <a:gd name="connsiteX25" fmla="*/ 208736 w 208735"/>
              <a:gd name="connsiteY25" fmla="*/ 1306288 h 130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735" h="1306288">
                <a:moveTo>
                  <a:pt x="0" y="1306288"/>
                </a:moveTo>
                <a:lnTo>
                  <a:pt x="0" y="293383"/>
                </a:lnTo>
                <a:lnTo>
                  <a:pt x="27168" y="293383"/>
                </a:lnTo>
                <a:lnTo>
                  <a:pt x="27168" y="221419"/>
                </a:lnTo>
                <a:lnTo>
                  <a:pt x="43457" y="221419"/>
                </a:lnTo>
                <a:lnTo>
                  <a:pt x="43457" y="138401"/>
                </a:lnTo>
                <a:lnTo>
                  <a:pt x="54336" y="138401"/>
                </a:lnTo>
                <a:lnTo>
                  <a:pt x="54336" y="60910"/>
                </a:lnTo>
                <a:lnTo>
                  <a:pt x="70626" y="60910"/>
                </a:lnTo>
                <a:lnTo>
                  <a:pt x="70626" y="27692"/>
                </a:lnTo>
                <a:lnTo>
                  <a:pt x="81505" y="27692"/>
                </a:lnTo>
                <a:lnTo>
                  <a:pt x="81505" y="0"/>
                </a:lnTo>
                <a:lnTo>
                  <a:pt x="92383" y="0"/>
                </a:lnTo>
                <a:lnTo>
                  <a:pt x="111814" y="0"/>
                </a:lnTo>
                <a:lnTo>
                  <a:pt x="123217" y="0"/>
                </a:lnTo>
                <a:lnTo>
                  <a:pt x="123217" y="27692"/>
                </a:lnTo>
                <a:lnTo>
                  <a:pt x="134619" y="27692"/>
                </a:lnTo>
                <a:lnTo>
                  <a:pt x="134619" y="60910"/>
                </a:lnTo>
                <a:lnTo>
                  <a:pt x="151723" y="60910"/>
                </a:lnTo>
                <a:lnTo>
                  <a:pt x="151723" y="138401"/>
                </a:lnTo>
                <a:lnTo>
                  <a:pt x="163126" y="138401"/>
                </a:lnTo>
                <a:lnTo>
                  <a:pt x="163126" y="221419"/>
                </a:lnTo>
                <a:lnTo>
                  <a:pt x="180230" y="221419"/>
                </a:lnTo>
                <a:lnTo>
                  <a:pt x="180230" y="293383"/>
                </a:lnTo>
                <a:lnTo>
                  <a:pt x="208736" y="293383"/>
                </a:lnTo>
                <a:lnTo>
                  <a:pt x="208736" y="1306288"/>
                </a:lnTo>
                <a:close/>
              </a:path>
            </a:pathLst>
          </a:custGeom>
          <a:noFill/>
          <a:ln w="17449" cap="rnd">
            <a:solidFill>
              <a:srgbClr val="10B3B7"/>
            </a:solidFill>
            <a:prstDash val="solid"/>
            <a:round/>
          </a:ln>
        </p:spPr>
        <p:txBody>
          <a:bodyPr rtlCol="1" anchor="ctr"/>
          <a:lstStyle/>
          <a:p>
            <a:endParaRPr lang="fa-IR"/>
          </a:p>
        </p:txBody>
      </p:sp>
      <p:sp>
        <p:nvSpPr>
          <p:cNvPr id="87" name="Freeform: Shape 86">
            <a:extLst>
              <a:ext uri="{FF2B5EF4-FFF2-40B4-BE49-F238E27FC236}">
                <a16:creationId xmlns:a16="http://schemas.microsoft.com/office/drawing/2014/main" id="{1406830B-6887-4F9B-8094-3FA93BDDF676}"/>
              </a:ext>
            </a:extLst>
          </p:cNvPr>
          <p:cNvSpPr/>
          <p:nvPr/>
        </p:nvSpPr>
        <p:spPr>
          <a:xfrm>
            <a:off x="5766003" y="1707178"/>
            <a:ext cx="6414" cy="151000"/>
          </a:xfrm>
          <a:custGeom>
            <a:avLst/>
            <a:gdLst>
              <a:gd name="connsiteX0" fmla="*/ 0 w 5817"/>
              <a:gd name="connsiteY0" fmla="*/ 0 h 136946"/>
              <a:gd name="connsiteX1" fmla="*/ 0 w 5817"/>
              <a:gd name="connsiteY1" fmla="*/ 136947 h 136946"/>
            </a:gdLst>
            <a:ahLst/>
            <a:cxnLst>
              <a:cxn ang="0">
                <a:pos x="connsiteX0" y="connsiteY0"/>
              </a:cxn>
              <a:cxn ang="0">
                <a:pos x="connsiteX1" y="connsiteY1"/>
              </a:cxn>
            </a:cxnLst>
            <a:rect l="l" t="t" r="r" b="b"/>
            <a:pathLst>
              <a:path w="5817" h="136946">
                <a:moveTo>
                  <a:pt x="0" y="0"/>
                </a:moveTo>
                <a:lnTo>
                  <a:pt x="0" y="136947"/>
                </a:lnTo>
              </a:path>
            </a:pathLst>
          </a:custGeom>
          <a:ln w="17449" cap="rnd">
            <a:solidFill>
              <a:srgbClr val="10B3B7"/>
            </a:solidFill>
            <a:prstDash val="solid"/>
            <a:round/>
          </a:ln>
        </p:spPr>
        <p:txBody>
          <a:bodyPr rtlCol="1" anchor="ctr"/>
          <a:lstStyle/>
          <a:p>
            <a:endParaRPr lang="fa-IR"/>
          </a:p>
        </p:txBody>
      </p:sp>
      <p:sp>
        <p:nvSpPr>
          <p:cNvPr id="88" name="Freeform: Shape 87">
            <a:extLst>
              <a:ext uri="{FF2B5EF4-FFF2-40B4-BE49-F238E27FC236}">
                <a16:creationId xmlns:a16="http://schemas.microsoft.com/office/drawing/2014/main" id="{D5C8949E-7511-44F3-B43F-B0BA2FFEC030}"/>
              </a:ext>
            </a:extLst>
          </p:cNvPr>
          <p:cNvSpPr/>
          <p:nvPr/>
        </p:nvSpPr>
        <p:spPr>
          <a:xfrm>
            <a:off x="5498576" y="2656418"/>
            <a:ext cx="145356" cy="6414"/>
          </a:xfrm>
          <a:custGeom>
            <a:avLst/>
            <a:gdLst>
              <a:gd name="connsiteX0" fmla="*/ 0 w 131827"/>
              <a:gd name="connsiteY0" fmla="*/ 0 h 5817"/>
              <a:gd name="connsiteX1" fmla="*/ 131827 w 131827"/>
              <a:gd name="connsiteY1" fmla="*/ 0 h 5817"/>
            </a:gdLst>
            <a:ahLst/>
            <a:cxnLst>
              <a:cxn ang="0">
                <a:pos x="connsiteX0" y="connsiteY0"/>
              </a:cxn>
              <a:cxn ang="0">
                <a:pos x="connsiteX1" y="connsiteY1"/>
              </a:cxn>
            </a:cxnLst>
            <a:rect l="l" t="t" r="r" b="b"/>
            <a:pathLst>
              <a:path w="131827" h="5817">
                <a:moveTo>
                  <a:pt x="0" y="0"/>
                </a:moveTo>
                <a:lnTo>
                  <a:pt x="131827" y="0"/>
                </a:lnTo>
              </a:path>
            </a:pathLst>
          </a:custGeom>
          <a:ln w="17449" cap="rnd">
            <a:solidFill>
              <a:srgbClr val="10B3B7"/>
            </a:solidFill>
            <a:prstDash val="solid"/>
            <a:round/>
          </a:ln>
        </p:spPr>
        <p:txBody>
          <a:bodyPr rtlCol="1" anchor="ctr"/>
          <a:lstStyle/>
          <a:p>
            <a:endParaRPr lang="fa-IR"/>
          </a:p>
        </p:txBody>
      </p:sp>
      <p:sp>
        <p:nvSpPr>
          <p:cNvPr id="89" name="Freeform: Shape 88">
            <a:extLst>
              <a:ext uri="{FF2B5EF4-FFF2-40B4-BE49-F238E27FC236}">
                <a16:creationId xmlns:a16="http://schemas.microsoft.com/office/drawing/2014/main" id="{3A3BA0A6-21EC-4AB2-9B7C-3BE2AB5AD1D0}"/>
              </a:ext>
            </a:extLst>
          </p:cNvPr>
          <p:cNvSpPr/>
          <p:nvPr/>
        </p:nvSpPr>
        <p:spPr>
          <a:xfrm>
            <a:off x="5498576" y="2711392"/>
            <a:ext cx="145356" cy="6414"/>
          </a:xfrm>
          <a:custGeom>
            <a:avLst/>
            <a:gdLst>
              <a:gd name="connsiteX0" fmla="*/ 0 w 131827"/>
              <a:gd name="connsiteY0" fmla="*/ 0 h 5817"/>
              <a:gd name="connsiteX1" fmla="*/ 131827 w 131827"/>
              <a:gd name="connsiteY1" fmla="*/ 0 h 5817"/>
            </a:gdLst>
            <a:ahLst/>
            <a:cxnLst>
              <a:cxn ang="0">
                <a:pos x="connsiteX0" y="connsiteY0"/>
              </a:cxn>
              <a:cxn ang="0">
                <a:pos x="connsiteX1" y="connsiteY1"/>
              </a:cxn>
            </a:cxnLst>
            <a:rect l="l" t="t" r="r" b="b"/>
            <a:pathLst>
              <a:path w="131827" h="5817">
                <a:moveTo>
                  <a:pt x="0" y="0"/>
                </a:moveTo>
                <a:lnTo>
                  <a:pt x="131827" y="0"/>
                </a:lnTo>
              </a:path>
            </a:pathLst>
          </a:custGeom>
          <a:ln w="17449" cap="rnd">
            <a:solidFill>
              <a:srgbClr val="10B3B7"/>
            </a:solidFill>
            <a:prstDash val="solid"/>
            <a:round/>
          </a:ln>
        </p:spPr>
        <p:txBody>
          <a:bodyPr rtlCol="1" anchor="ctr"/>
          <a:lstStyle/>
          <a:p>
            <a:endParaRPr lang="fa-IR"/>
          </a:p>
        </p:txBody>
      </p:sp>
      <p:sp>
        <p:nvSpPr>
          <p:cNvPr id="90" name="Freeform: Shape 89">
            <a:extLst>
              <a:ext uri="{FF2B5EF4-FFF2-40B4-BE49-F238E27FC236}">
                <a16:creationId xmlns:a16="http://schemas.microsoft.com/office/drawing/2014/main" id="{9DE37B1B-A0C7-4338-85AA-528FEDBA5D81}"/>
              </a:ext>
            </a:extLst>
          </p:cNvPr>
          <p:cNvSpPr/>
          <p:nvPr/>
        </p:nvSpPr>
        <p:spPr>
          <a:xfrm>
            <a:off x="5492481" y="2715369"/>
            <a:ext cx="157544" cy="140737"/>
          </a:xfrm>
          <a:custGeom>
            <a:avLst/>
            <a:gdLst>
              <a:gd name="connsiteX0" fmla="*/ 0 w 142881"/>
              <a:gd name="connsiteY0" fmla="*/ 127639 h 127638"/>
              <a:gd name="connsiteX1" fmla="*/ 70277 w 142881"/>
              <a:gd name="connsiteY1" fmla="*/ 0 h 127638"/>
              <a:gd name="connsiteX2" fmla="*/ 142881 w 142881"/>
              <a:gd name="connsiteY2" fmla="*/ 127639 h 127638"/>
            </a:gdLst>
            <a:ahLst/>
            <a:cxnLst>
              <a:cxn ang="0">
                <a:pos x="connsiteX0" y="connsiteY0"/>
              </a:cxn>
              <a:cxn ang="0">
                <a:pos x="connsiteX1" y="connsiteY1"/>
              </a:cxn>
              <a:cxn ang="0">
                <a:pos x="connsiteX2" y="connsiteY2"/>
              </a:cxn>
            </a:cxnLst>
            <a:rect l="l" t="t" r="r" b="b"/>
            <a:pathLst>
              <a:path w="142881" h="127638">
                <a:moveTo>
                  <a:pt x="0" y="127639"/>
                </a:moveTo>
                <a:lnTo>
                  <a:pt x="70277" y="0"/>
                </a:lnTo>
                <a:lnTo>
                  <a:pt x="142881" y="127639"/>
                </a:lnTo>
              </a:path>
            </a:pathLst>
          </a:custGeom>
          <a:noFill/>
          <a:ln w="17449" cap="rnd">
            <a:solidFill>
              <a:srgbClr val="10B3B7"/>
            </a:solidFill>
            <a:prstDash val="solid"/>
            <a:round/>
          </a:ln>
        </p:spPr>
        <p:txBody>
          <a:bodyPr rtlCol="1" anchor="ctr"/>
          <a:lstStyle/>
          <a:p>
            <a:endParaRPr lang="fa-IR"/>
          </a:p>
        </p:txBody>
      </p:sp>
      <p:sp>
        <p:nvSpPr>
          <p:cNvPr id="91" name="Freeform: Shape 90">
            <a:extLst>
              <a:ext uri="{FF2B5EF4-FFF2-40B4-BE49-F238E27FC236}">
                <a16:creationId xmlns:a16="http://schemas.microsoft.com/office/drawing/2014/main" id="{BD69690A-AA80-44AE-BA28-F7048DB75254}"/>
              </a:ext>
            </a:extLst>
          </p:cNvPr>
          <p:cNvSpPr/>
          <p:nvPr/>
        </p:nvSpPr>
        <p:spPr>
          <a:xfrm>
            <a:off x="4220007" y="3074205"/>
            <a:ext cx="133424" cy="133424"/>
          </a:xfrm>
          <a:custGeom>
            <a:avLst/>
            <a:gdLst>
              <a:gd name="connsiteX0" fmla="*/ 121006 w 121006"/>
              <a:gd name="connsiteY0" fmla="*/ 60503 h 121006"/>
              <a:gd name="connsiteX1" fmla="*/ 60503 w 121006"/>
              <a:gd name="connsiteY1" fmla="*/ 121007 h 121006"/>
              <a:gd name="connsiteX2" fmla="*/ 0 w 121006"/>
              <a:gd name="connsiteY2" fmla="*/ 60503 h 121006"/>
              <a:gd name="connsiteX3" fmla="*/ 60503 w 121006"/>
              <a:gd name="connsiteY3" fmla="*/ 0 h 121006"/>
              <a:gd name="connsiteX4" fmla="*/ 121006 w 121006"/>
              <a:gd name="connsiteY4" fmla="*/ 60503 h 121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06" h="121006">
                <a:moveTo>
                  <a:pt x="121006" y="60503"/>
                </a:moveTo>
                <a:cubicBezTo>
                  <a:pt x="121006" y="93918"/>
                  <a:pt x="93918" y="121007"/>
                  <a:pt x="60503" y="121007"/>
                </a:cubicBezTo>
                <a:cubicBezTo>
                  <a:pt x="27088" y="121007"/>
                  <a:pt x="0" y="93918"/>
                  <a:pt x="0" y="60503"/>
                </a:cubicBezTo>
                <a:cubicBezTo>
                  <a:pt x="0" y="27088"/>
                  <a:pt x="27088" y="0"/>
                  <a:pt x="60503" y="0"/>
                </a:cubicBezTo>
                <a:cubicBezTo>
                  <a:pt x="93918" y="0"/>
                  <a:pt x="121006" y="27088"/>
                  <a:pt x="121006" y="60503"/>
                </a:cubicBezTo>
                <a:close/>
              </a:path>
            </a:pathLst>
          </a:custGeom>
          <a:noFill/>
          <a:ln w="17449" cap="rnd">
            <a:solidFill>
              <a:srgbClr val="10B3B7"/>
            </a:solidFill>
            <a:prstDash val="solid"/>
            <a:round/>
          </a:ln>
        </p:spPr>
        <p:txBody>
          <a:bodyPr rtlCol="1" anchor="ctr"/>
          <a:lstStyle/>
          <a:p>
            <a:endParaRPr lang="fa-IR"/>
          </a:p>
        </p:txBody>
      </p:sp>
      <p:sp>
        <p:nvSpPr>
          <p:cNvPr id="92" name="Freeform: Shape 91">
            <a:extLst>
              <a:ext uri="{FF2B5EF4-FFF2-40B4-BE49-F238E27FC236}">
                <a16:creationId xmlns:a16="http://schemas.microsoft.com/office/drawing/2014/main" id="{042C35B3-7744-4091-8E28-52D2EEA0269E}"/>
              </a:ext>
            </a:extLst>
          </p:cNvPr>
          <p:cNvSpPr/>
          <p:nvPr/>
        </p:nvSpPr>
        <p:spPr>
          <a:xfrm>
            <a:off x="4748703" y="2120667"/>
            <a:ext cx="48430" cy="68315"/>
          </a:xfrm>
          <a:custGeom>
            <a:avLst/>
            <a:gdLst>
              <a:gd name="connsiteX0" fmla="*/ 0 w 43922"/>
              <a:gd name="connsiteY0" fmla="*/ 61958 h 61957"/>
              <a:gd name="connsiteX1" fmla="*/ 20071 w 43922"/>
              <a:gd name="connsiteY1" fmla="*/ 0 h 61957"/>
              <a:gd name="connsiteX2" fmla="*/ 43923 w 43922"/>
              <a:gd name="connsiteY2" fmla="*/ 61958 h 61957"/>
            </a:gdLst>
            <a:ahLst/>
            <a:cxnLst>
              <a:cxn ang="0">
                <a:pos x="connsiteX0" y="connsiteY0"/>
              </a:cxn>
              <a:cxn ang="0">
                <a:pos x="connsiteX1" y="connsiteY1"/>
              </a:cxn>
              <a:cxn ang="0">
                <a:pos x="connsiteX2" y="connsiteY2"/>
              </a:cxn>
            </a:cxnLst>
            <a:rect l="l" t="t" r="r" b="b"/>
            <a:pathLst>
              <a:path w="43922" h="61957">
                <a:moveTo>
                  <a:pt x="0" y="61958"/>
                </a:moveTo>
                <a:lnTo>
                  <a:pt x="20071" y="0"/>
                </a:lnTo>
                <a:lnTo>
                  <a:pt x="43923" y="61958"/>
                </a:lnTo>
              </a:path>
            </a:pathLst>
          </a:custGeom>
          <a:noFill/>
          <a:ln w="17449" cap="rnd">
            <a:solidFill>
              <a:srgbClr val="10B3B7"/>
            </a:solidFill>
            <a:prstDash val="solid"/>
            <a:round/>
          </a:ln>
        </p:spPr>
        <p:txBody>
          <a:bodyPr rtlCol="1" anchor="ctr"/>
          <a:lstStyle/>
          <a:p>
            <a:endParaRPr lang="fa-IR"/>
          </a:p>
        </p:txBody>
      </p:sp>
      <p:sp>
        <p:nvSpPr>
          <p:cNvPr id="93" name="Freeform: Shape 92">
            <a:extLst>
              <a:ext uri="{FF2B5EF4-FFF2-40B4-BE49-F238E27FC236}">
                <a16:creationId xmlns:a16="http://schemas.microsoft.com/office/drawing/2014/main" id="{7A7D38E8-A6C7-4A2E-9D1E-3EC118319869}"/>
              </a:ext>
            </a:extLst>
          </p:cNvPr>
          <p:cNvSpPr/>
          <p:nvPr/>
        </p:nvSpPr>
        <p:spPr>
          <a:xfrm>
            <a:off x="4736451" y="2194115"/>
            <a:ext cx="74410" cy="31559"/>
          </a:xfrm>
          <a:custGeom>
            <a:avLst/>
            <a:gdLst>
              <a:gd name="connsiteX0" fmla="*/ 0 w 67484"/>
              <a:gd name="connsiteY0" fmla="*/ 0 h 28622"/>
              <a:gd name="connsiteX1" fmla="*/ 67484 w 67484"/>
              <a:gd name="connsiteY1" fmla="*/ 0 h 28622"/>
              <a:gd name="connsiteX2" fmla="*/ 67484 w 67484"/>
              <a:gd name="connsiteY2" fmla="*/ 28622 h 28622"/>
              <a:gd name="connsiteX3" fmla="*/ 0 w 67484"/>
              <a:gd name="connsiteY3" fmla="*/ 28622 h 28622"/>
            </a:gdLst>
            <a:ahLst/>
            <a:cxnLst>
              <a:cxn ang="0">
                <a:pos x="connsiteX0" y="connsiteY0"/>
              </a:cxn>
              <a:cxn ang="0">
                <a:pos x="connsiteX1" y="connsiteY1"/>
              </a:cxn>
              <a:cxn ang="0">
                <a:pos x="connsiteX2" y="connsiteY2"/>
              </a:cxn>
              <a:cxn ang="0">
                <a:pos x="connsiteX3" y="connsiteY3"/>
              </a:cxn>
            </a:cxnLst>
            <a:rect l="l" t="t" r="r" b="b"/>
            <a:pathLst>
              <a:path w="67484" h="28622">
                <a:moveTo>
                  <a:pt x="0" y="0"/>
                </a:moveTo>
                <a:lnTo>
                  <a:pt x="67484" y="0"/>
                </a:lnTo>
                <a:lnTo>
                  <a:pt x="67484" y="28622"/>
                </a:lnTo>
                <a:lnTo>
                  <a:pt x="0" y="28622"/>
                </a:lnTo>
                <a:close/>
              </a:path>
            </a:pathLst>
          </a:custGeom>
          <a:noFill/>
          <a:ln w="17449" cap="rnd">
            <a:solidFill>
              <a:srgbClr val="10B3B7"/>
            </a:solidFill>
            <a:prstDash val="solid"/>
            <a:round/>
          </a:ln>
        </p:spPr>
        <p:txBody>
          <a:bodyPr rtlCol="1" anchor="ctr"/>
          <a:lstStyle/>
          <a:p>
            <a:endParaRPr lang="fa-IR"/>
          </a:p>
        </p:txBody>
      </p:sp>
      <p:sp>
        <p:nvSpPr>
          <p:cNvPr id="94" name="Freeform: Shape 93">
            <a:extLst>
              <a:ext uri="{FF2B5EF4-FFF2-40B4-BE49-F238E27FC236}">
                <a16:creationId xmlns:a16="http://schemas.microsoft.com/office/drawing/2014/main" id="{12538012-BD2D-4F2C-B25B-216EE3F02AD2}"/>
              </a:ext>
            </a:extLst>
          </p:cNvPr>
          <p:cNvSpPr/>
          <p:nvPr/>
        </p:nvSpPr>
        <p:spPr>
          <a:xfrm>
            <a:off x="4390380" y="2230871"/>
            <a:ext cx="380709" cy="1075864"/>
          </a:xfrm>
          <a:custGeom>
            <a:avLst/>
            <a:gdLst>
              <a:gd name="connsiteX0" fmla="*/ 320609 w 345275"/>
              <a:gd name="connsiteY0" fmla="*/ 0 h 975730"/>
              <a:gd name="connsiteX1" fmla="*/ 0 w 345275"/>
              <a:gd name="connsiteY1" fmla="*/ 975731 h 975730"/>
              <a:gd name="connsiteX2" fmla="*/ 186338 w 345275"/>
              <a:gd name="connsiteY2" fmla="*/ 975731 h 975730"/>
              <a:gd name="connsiteX3" fmla="*/ 345276 w 345275"/>
              <a:gd name="connsiteY3" fmla="*/ 793290 h 975730"/>
            </a:gdLst>
            <a:ahLst/>
            <a:cxnLst>
              <a:cxn ang="0">
                <a:pos x="connsiteX0" y="connsiteY0"/>
              </a:cxn>
              <a:cxn ang="0">
                <a:pos x="connsiteX1" y="connsiteY1"/>
              </a:cxn>
              <a:cxn ang="0">
                <a:pos x="connsiteX2" y="connsiteY2"/>
              </a:cxn>
              <a:cxn ang="0">
                <a:pos x="connsiteX3" y="connsiteY3"/>
              </a:cxn>
            </a:cxnLst>
            <a:rect l="l" t="t" r="r" b="b"/>
            <a:pathLst>
              <a:path w="345275" h="975730">
                <a:moveTo>
                  <a:pt x="320609" y="0"/>
                </a:moveTo>
                <a:cubicBezTo>
                  <a:pt x="320609" y="0"/>
                  <a:pt x="383614" y="516895"/>
                  <a:pt x="0" y="975731"/>
                </a:cubicBezTo>
                <a:lnTo>
                  <a:pt x="186338" y="975731"/>
                </a:lnTo>
                <a:cubicBezTo>
                  <a:pt x="186338" y="975731"/>
                  <a:pt x="197276" y="793290"/>
                  <a:pt x="345276" y="793290"/>
                </a:cubicBezTo>
              </a:path>
            </a:pathLst>
          </a:custGeom>
          <a:noFill/>
          <a:ln w="17449" cap="rnd">
            <a:solidFill>
              <a:srgbClr val="10B3B7"/>
            </a:solidFill>
            <a:prstDash val="solid"/>
            <a:round/>
          </a:ln>
        </p:spPr>
        <p:txBody>
          <a:bodyPr rtlCol="1" anchor="ctr"/>
          <a:lstStyle/>
          <a:p>
            <a:endParaRPr lang="fa-IR"/>
          </a:p>
        </p:txBody>
      </p:sp>
      <p:sp>
        <p:nvSpPr>
          <p:cNvPr id="95" name="Freeform: Shape 94">
            <a:extLst>
              <a:ext uri="{FF2B5EF4-FFF2-40B4-BE49-F238E27FC236}">
                <a16:creationId xmlns:a16="http://schemas.microsoft.com/office/drawing/2014/main" id="{D92472E7-F805-4299-93A5-12AAFA9C7E13}"/>
              </a:ext>
            </a:extLst>
          </p:cNvPr>
          <p:cNvSpPr/>
          <p:nvPr/>
        </p:nvSpPr>
        <p:spPr>
          <a:xfrm>
            <a:off x="4776927" y="2230871"/>
            <a:ext cx="379427" cy="1075864"/>
          </a:xfrm>
          <a:custGeom>
            <a:avLst/>
            <a:gdLst>
              <a:gd name="connsiteX0" fmla="*/ 24551 w 344112"/>
              <a:gd name="connsiteY0" fmla="*/ 0 h 975730"/>
              <a:gd name="connsiteX1" fmla="*/ 344112 w 344112"/>
              <a:gd name="connsiteY1" fmla="*/ 975731 h 975730"/>
              <a:gd name="connsiteX2" fmla="*/ 158414 w 344112"/>
              <a:gd name="connsiteY2" fmla="*/ 975731 h 975730"/>
              <a:gd name="connsiteX3" fmla="*/ 0 w 344112"/>
              <a:gd name="connsiteY3" fmla="*/ 793290 h 975730"/>
            </a:gdLst>
            <a:ahLst/>
            <a:cxnLst>
              <a:cxn ang="0">
                <a:pos x="connsiteX0" y="connsiteY0"/>
              </a:cxn>
              <a:cxn ang="0">
                <a:pos x="connsiteX1" y="connsiteY1"/>
              </a:cxn>
              <a:cxn ang="0">
                <a:pos x="connsiteX2" y="connsiteY2"/>
              </a:cxn>
              <a:cxn ang="0">
                <a:pos x="connsiteX3" y="connsiteY3"/>
              </a:cxn>
            </a:cxnLst>
            <a:rect l="l" t="t" r="r" b="b"/>
            <a:pathLst>
              <a:path w="344112" h="975730">
                <a:moveTo>
                  <a:pt x="24551" y="0"/>
                </a:moveTo>
                <a:cubicBezTo>
                  <a:pt x="24551" y="0"/>
                  <a:pt x="-38280" y="516895"/>
                  <a:pt x="344112" y="975731"/>
                </a:cubicBezTo>
                <a:lnTo>
                  <a:pt x="158414" y="975731"/>
                </a:lnTo>
                <a:cubicBezTo>
                  <a:pt x="158414" y="975731"/>
                  <a:pt x="147477" y="793290"/>
                  <a:pt x="0" y="793290"/>
                </a:cubicBezTo>
              </a:path>
            </a:pathLst>
          </a:custGeom>
          <a:noFill/>
          <a:ln w="17449" cap="rnd">
            <a:solidFill>
              <a:srgbClr val="10B3B7"/>
            </a:solidFill>
            <a:prstDash val="solid"/>
            <a:round/>
          </a:ln>
        </p:spPr>
        <p:txBody>
          <a:bodyPr rtlCol="1" anchor="ctr"/>
          <a:lstStyle/>
          <a:p>
            <a:endParaRPr lang="fa-IR"/>
          </a:p>
        </p:txBody>
      </p:sp>
      <p:sp>
        <p:nvSpPr>
          <p:cNvPr id="96" name="Freeform: Shape 95">
            <a:extLst>
              <a:ext uri="{FF2B5EF4-FFF2-40B4-BE49-F238E27FC236}">
                <a16:creationId xmlns:a16="http://schemas.microsoft.com/office/drawing/2014/main" id="{F65507F5-E638-44ED-808D-D1B53C6E92CC}"/>
              </a:ext>
            </a:extLst>
          </p:cNvPr>
          <p:cNvSpPr/>
          <p:nvPr/>
        </p:nvSpPr>
        <p:spPr>
          <a:xfrm>
            <a:off x="4565308" y="3076167"/>
            <a:ext cx="417979" cy="230633"/>
          </a:xfrm>
          <a:custGeom>
            <a:avLst/>
            <a:gdLst>
              <a:gd name="connsiteX0" fmla="*/ 0 w 379076"/>
              <a:gd name="connsiteY0" fmla="*/ 209168 h 209167"/>
              <a:gd name="connsiteX1" fmla="*/ 186222 w 379076"/>
              <a:gd name="connsiteY1" fmla="*/ 24 h 209167"/>
              <a:gd name="connsiteX2" fmla="*/ 379076 w 379076"/>
              <a:gd name="connsiteY2" fmla="*/ 209168 h 209167"/>
            </a:gdLst>
            <a:ahLst/>
            <a:cxnLst>
              <a:cxn ang="0">
                <a:pos x="connsiteX0" y="connsiteY0"/>
              </a:cxn>
              <a:cxn ang="0">
                <a:pos x="connsiteX1" y="connsiteY1"/>
              </a:cxn>
              <a:cxn ang="0">
                <a:pos x="connsiteX2" y="connsiteY2"/>
              </a:cxn>
            </a:cxnLst>
            <a:rect l="l" t="t" r="r" b="b"/>
            <a:pathLst>
              <a:path w="379076" h="209167">
                <a:moveTo>
                  <a:pt x="0" y="209168"/>
                </a:moveTo>
                <a:cubicBezTo>
                  <a:pt x="0" y="209168"/>
                  <a:pt x="16173" y="-2594"/>
                  <a:pt x="186222" y="24"/>
                </a:cubicBezTo>
                <a:cubicBezTo>
                  <a:pt x="364532" y="2759"/>
                  <a:pt x="379076" y="209168"/>
                  <a:pt x="379076" y="209168"/>
                </a:cubicBezTo>
              </a:path>
            </a:pathLst>
          </a:custGeom>
          <a:noFill/>
          <a:ln w="17449" cap="rnd">
            <a:solidFill>
              <a:srgbClr val="10B3B7"/>
            </a:solidFill>
            <a:prstDash val="solid"/>
            <a:round/>
          </a:ln>
        </p:spPr>
        <p:txBody>
          <a:bodyPr rtlCol="1" anchor="ctr"/>
          <a:lstStyle/>
          <a:p>
            <a:endParaRPr lang="fa-IR"/>
          </a:p>
        </p:txBody>
      </p:sp>
      <p:sp>
        <p:nvSpPr>
          <p:cNvPr id="97" name="Freeform: Shape 96">
            <a:extLst>
              <a:ext uri="{FF2B5EF4-FFF2-40B4-BE49-F238E27FC236}">
                <a16:creationId xmlns:a16="http://schemas.microsoft.com/office/drawing/2014/main" id="{455BE7F9-71C8-4499-8CEC-9565F82089F5}"/>
              </a:ext>
            </a:extLst>
          </p:cNvPr>
          <p:cNvSpPr/>
          <p:nvPr/>
        </p:nvSpPr>
        <p:spPr>
          <a:xfrm>
            <a:off x="4659925" y="2723965"/>
            <a:ext cx="227528" cy="313291"/>
          </a:xfrm>
          <a:custGeom>
            <a:avLst/>
            <a:gdLst>
              <a:gd name="connsiteX0" fmla="*/ 129209 w 206351"/>
              <a:gd name="connsiteY0" fmla="*/ 62830 h 284132"/>
              <a:gd name="connsiteX1" fmla="*/ 206351 w 206351"/>
              <a:gd name="connsiteY1" fmla="*/ 284132 h 284132"/>
              <a:gd name="connsiteX2" fmla="*/ 0 w 206351"/>
              <a:gd name="connsiteY2" fmla="*/ 284132 h 284132"/>
              <a:gd name="connsiteX3" fmla="*/ 73302 w 206351"/>
              <a:gd name="connsiteY3" fmla="*/ 62830 h 284132"/>
              <a:gd name="connsiteX4" fmla="*/ 92326 w 206351"/>
              <a:gd name="connsiteY4" fmla="*/ 0 h 284132"/>
              <a:gd name="connsiteX5" fmla="*/ 108615 w 206351"/>
              <a:gd name="connsiteY5" fmla="*/ 0 h 28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351" h="284132">
                <a:moveTo>
                  <a:pt x="129209" y="62830"/>
                </a:moveTo>
                <a:lnTo>
                  <a:pt x="206351" y="284132"/>
                </a:lnTo>
                <a:lnTo>
                  <a:pt x="0" y="284132"/>
                </a:lnTo>
                <a:lnTo>
                  <a:pt x="73302" y="62830"/>
                </a:lnTo>
                <a:lnTo>
                  <a:pt x="92326" y="0"/>
                </a:lnTo>
                <a:lnTo>
                  <a:pt x="108615" y="0"/>
                </a:lnTo>
                <a:close/>
              </a:path>
            </a:pathLst>
          </a:custGeom>
          <a:noFill/>
          <a:ln w="17449" cap="rnd">
            <a:solidFill>
              <a:srgbClr val="10B3B7"/>
            </a:solidFill>
            <a:prstDash val="solid"/>
            <a:round/>
          </a:ln>
        </p:spPr>
        <p:txBody>
          <a:bodyPr rtlCol="1" anchor="ctr"/>
          <a:lstStyle/>
          <a:p>
            <a:endParaRPr lang="fa-IR"/>
          </a:p>
        </p:txBody>
      </p:sp>
      <p:sp>
        <p:nvSpPr>
          <p:cNvPr id="98" name="Freeform: Shape 97">
            <a:extLst>
              <a:ext uri="{FF2B5EF4-FFF2-40B4-BE49-F238E27FC236}">
                <a16:creationId xmlns:a16="http://schemas.microsoft.com/office/drawing/2014/main" id="{00E79F24-2EAA-4CE9-8E67-6A10140689FB}"/>
              </a:ext>
            </a:extLst>
          </p:cNvPr>
          <p:cNvSpPr/>
          <p:nvPr/>
        </p:nvSpPr>
        <p:spPr>
          <a:xfrm>
            <a:off x="4580511" y="2955149"/>
            <a:ext cx="392447" cy="40668"/>
          </a:xfrm>
          <a:custGeom>
            <a:avLst/>
            <a:gdLst>
              <a:gd name="connsiteX0" fmla="*/ 0 w 355921"/>
              <a:gd name="connsiteY0" fmla="*/ 0 h 36883"/>
              <a:gd name="connsiteX1" fmla="*/ 355922 w 355921"/>
              <a:gd name="connsiteY1" fmla="*/ 0 h 36883"/>
              <a:gd name="connsiteX2" fmla="*/ 355922 w 355921"/>
              <a:gd name="connsiteY2" fmla="*/ 36884 h 36883"/>
              <a:gd name="connsiteX3" fmla="*/ 0 w 355921"/>
              <a:gd name="connsiteY3" fmla="*/ 36884 h 36883"/>
            </a:gdLst>
            <a:ahLst/>
            <a:cxnLst>
              <a:cxn ang="0">
                <a:pos x="connsiteX0" y="connsiteY0"/>
              </a:cxn>
              <a:cxn ang="0">
                <a:pos x="connsiteX1" y="connsiteY1"/>
              </a:cxn>
              <a:cxn ang="0">
                <a:pos x="connsiteX2" y="connsiteY2"/>
              </a:cxn>
              <a:cxn ang="0">
                <a:pos x="connsiteX3" y="connsiteY3"/>
              </a:cxn>
            </a:cxnLst>
            <a:rect l="l" t="t" r="r" b="b"/>
            <a:pathLst>
              <a:path w="355921" h="36883">
                <a:moveTo>
                  <a:pt x="0" y="0"/>
                </a:moveTo>
                <a:lnTo>
                  <a:pt x="355922" y="0"/>
                </a:lnTo>
                <a:lnTo>
                  <a:pt x="355922" y="36884"/>
                </a:lnTo>
                <a:lnTo>
                  <a:pt x="0" y="36884"/>
                </a:lnTo>
                <a:close/>
              </a:path>
            </a:pathLst>
          </a:custGeom>
          <a:solidFill>
            <a:srgbClr val="163B42"/>
          </a:solidFill>
          <a:ln w="5816"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4E46F13C-B935-4DFB-ACEF-863257897625}"/>
              </a:ext>
            </a:extLst>
          </p:cNvPr>
          <p:cNvSpPr/>
          <p:nvPr/>
        </p:nvSpPr>
        <p:spPr>
          <a:xfrm>
            <a:off x="4580511" y="2955149"/>
            <a:ext cx="392447" cy="40668"/>
          </a:xfrm>
          <a:custGeom>
            <a:avLst/>
            <a:gdLst>
              <a:gd name="connsiteX0" fmla="*/ 0 w 355921"/>
              <a:gd name="connsiteY0" fmla="*/ 0 h 36883"/>
              <a:gd name="connsiteX1" fmla="*/ 355922 w 355921"/>
              <a:gd name="connsiteY1" fmla="*/ 0 h 36883"/>
              <a:gd name="connsiteX2" fmla="*/ 355922 w 355921"/>
              <a:gd name="connsiteY2" fmla="*/ 36884 h 36883"/>
              <a:gd name="connsiteX3" fmla="*/ 0 w 355921"/>
              <a:gd name="connsiteY3" fmla="*/ 36884 h 36883"/>
            </a:gdLst>
            <a:ahLst/>
            <a:cxnLst>
              <a:cxn ang="0">
                <a:pos x="connsiteX0" y="connsiteY0"/>
              </a:cxn>
              <a:cxn ang="0">
                <a:pos x="connsiteX1" y="connsiteY1"/>
              </a:cxn>
              <a:cxn ang="0">
                <a:pos x="connsiteX2" y="connsiteY2"/>
              </a:cxn>
              <a:cxn ang="0">
                <a:pos x="connsiteX3" y="connsiteY3"/>
              </a:cxn>
            </a:cxnLst>
            <a:rect l="l" t="t" r="r" b="b"/>
            <a:pathLst>
              <a:path w="355921" h="36883">
                <a:moveTo>
                  <a:pt x="0" y="0"/>
                </a:moveTo>
                <a:lnTo>
                  <a:pt x="355922" y="0"/>
                </a:lnTo>
                <a:lnTo>
                  <a:pt x="355922" y="36884"/>
                </a:lnTo>
                <a:lnTo>
                  <a:pt x="0" y="36884"/>
                </a:lnTo>
                <a:close/>
              </a:path>
            </a:pathLst>
          </a:custGeom>
          <a:noFill/>
          <a:ln w="17449" cap="rnd">
            <a:solidFill>
              <a:srgbClr val="10B3B7"/>
            </a:solidFill>
            <a:prstDash val="solid"/>
            <a:round/>
          </a:ln>
        </p:spPr>
        <p:txBody>
          <a:bodyPr rtlCol="1" anchor="ctr"/>
          <a:lstStyle/>
          <a:p>
            <a:endParaRPr lang="fa-IR"/>
          </a:p>
        </p:txBody>
      </p:sp>
      <p:sp>
        <p:nvSpPr>
          <p:cNvPr id="100" name="Freeform: Shape 99">
            <a:extLst>
              <a:ext uri="{FF2B5EF4-FFF2-40B4-BE49-F238E27FC236}">
                <a16:creationId xmlns:a16="http://schemas.microsoft.com/office/drawing/2014/main" id="{151A76B9-828E-4C8E-9D7C-77B326235FAF}"/>
              </a:ext>
            </a:extLst>
          </p:cNvPr>
          <p:cNvSpPr/>
          <p:nvPr/>
        </p:nvSpPr>
        <p:spPr>
          <a:xfrm>
            <a:off x="4616562" y="2787214"/>
            <a:ext cx="320476" cy="30533"/>
          </a:xfrm>
          <a:custGeom>
            <a:avLst/>
            <a:gdLst>
              <a:gd name="connsiteX0" fmla="*/ 0 w 290648"/>
              <a:gd name="connsiteY0" fmla="*/ 0 h 27691"/>
              <a:gd name="connsiteX1" fmla="*/ 290648 w 290648"/>
              <a:gd name="connsiteY1" fmla="*/ 0 h 27691"/>
              <a:gd name="connsiteX2" fmla="*/ 290648 w 290648"/>
              <a:gd name="connsiteY2" fmla="*/ 27692 h 27691"/>
              <a:gd name="connsiteX3" fmla="*/ 0 w 290648"/>
              <a:gd name="connsiteY3" fmla="*/ 27692 h 27691"/>
            </a:gdLst>
            <a:ahLst/>
            <a:cxnLst>
              <a:cxn ang="0">
                <a:pos x="connsiteX0" y="connsiteY0"/>
              </a:cxn>
              <a:cxn ang="0">
                <a:pos x="connsiteX1" y="connsiteY1"/>
              </a:cxn>
              <a:cxn ang="0">
                <a:pos x="connsiteX2" y="connsiteY2"/>
              </a:cxn>
              <a:cxn ang="0">
                <a:pos x="connsiteX3" y="connsiteY3"/>
              </a:cxn>
            </a:cxnLst>
            <a:rect l="l" t="t" r="r" b="b"/>
            <a:pathLst>
              <a:path w="290648" h="27691">
                <a:moveTo>
                  <a:pt x="0" y="0"/>
                </a:moveTo>
                <a:lnTo>
                  <a:pt x="290648" y="0"/>
                </a:lnTo>
                <a:lnTo>
                  <a:pt x="290648" y="27692"/>
                </a:lnTo>
                <a:lnTo>
                  <a:pt x="0" y="27692"/>
                </a:lnTo>
                <a:close/>
              </a:path>
            </a:pathLst>
          </a:custGeom>
          <a:solidFill>
            <a:srgbClr val="163B42"/>
          </a:solidFill>
          <a:ln w="5816"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865A2B3B-7A7F-478A-87CB-7A569A77B958}"/>
              </a:ext>
            </a:extLst>
          </p:cNvPr>
          <p:cNvSpPr/>
          <p:nvPr/>
        </p:nvSpPr>
        <p:spPr>
          <a:xfrm>
            <a:off x="4616562" y="2787214"/>
            <a:ext cx="320476" cy="30533"/>
          </a:xfrm>
          <a:custGeom>
            <a:avLst/>
            <a:gdLst>
              <a:gd name="connsiteX0" fmla="*/ 0 w 290648"/>
              <a:gd name="connsiteY0" fmla="*/ 0 h 27691"/>
              <a:gd name="connsiteX1" fmla="*/ 290648 w 290648"/>
              <a:gd name="connsiteY1" fmla="*/ 0 h 27691"/>
              <a:gd name="connsiteX2" fmla="*/ 290648 w 290648"/>
              <a:gd name="connsiteY2" fmla="*/ 27692 h 27691"/>
              <a:gd name="connsiteX3" fmla="*/ 0 w 290648"/>
              <a:gd name="connsiteY3" fmla="*/ 27692 h 27691"/>
            </a:gdLst>
            <a:ahLst/>
            <a:cxnLst>
              <a:cxn ang="0">
                <a:pos x="connsiteX0" y="connsiteY0"/>
              </a:cxn>
              <a:cxn ang="0">
                <a:pos x="connsiteX1" y="connsiteY1"/>
              </a:cxn>
              <a:cxn ang="0">
                <a:pos x="connsiteX2" y="connsiteY2"/>
              </a:cxn>
              <a:cxn ang="0">
                <a:pos x="connsiteX3" y="connsiteY3"/>
              </a:cxn>
            </a:cxnLst>
            <a:rect l="l" t="t" r="r" b="b"/>
            <a:pathLst>
              <a:path w="290648" h="27691">
                <a:moveTo>
                  <a:pt x="0" y="0"/>
                </a:moveTo>
                <a:lnTo>
                  <a:pt x="290648" y="0"/>
                </a:lnTo>
                <a:lnTo>
                  <a:pt x="290648" y="27692"/>
                </a:lnTo>
                <a:lnTo>
                  <a:pt x="0" y="27692"/>
                </a:lnTo>
                <a:close/>
              </a:path>
            </a:pathLst>
          </a:custGeom>
          <a:noFill/>
          <a:ln w="17449" cap="rnd">
            <a:solidFill>
              <a:srgbClr val="10B3B7"/>
            </a:solidFill>
            <a:prstDash val="solid"/>
            <a:round/>
          </a:ln>
        </p:spPr>
        <p:txBody>
          <a:bodyPr rtlCol="1" anchor="ctr"/>
          <a:lstStyle/>
          <a:p>
            <a:endParaRPr lang="fa-IR"/>
          </a:p>
        </p:txBody>
      </p:sp>
      <p:sp>
        <p:nvSpPr>
          <p:cNvPr id="102" name="Freeform: Shape 101">
            <a:extLst>
              <a:ext uri="{FF2B5EF4-FFF2-40B4-BE49-F238E27FC236}">
                <a16:creationId xmlns:a16="http://schemas.microsoft.com/office/drawing/2014/main" id="{2FADF3E1-4A6E-4646-A965-B4EAF89D6C9B}"/>
              </a:ext>
            </a:extLst>
          </p:cNvPr>
          <p:cNvSpPr/>
          <p:nvPr/>
        </p:nvSpPr>
        <p:spPr>
          <a:xfrm>
            <a:off x="3866688" y="2307462"/>
            <a:ext cx="114244" cy="996259"/>
          </a:xfrm>
          <a:custGeom>
            <a:avLst/>
            <a:gdLst>
              <a:gd name="connsiteX0" fmla="*/ 0 w 103611"/>
              <a:gd name="connsiteY0" fmla="*/ 903534 h 903534"/>
              <a:gd name="connsiteX1" fmla="*/ 29263 w 103611"/>
              <a:gd name="connsiteY1" fmla="*/ 0 h 903534"/>
              <a:gd name="connsiteX2" fmla="*/ 71731 w 103611"/>
              <a:gd name="connsiteY2" fmla="*/ 0 h 903534"/>
              <a:gd name="connsiteX3" fmla="*/ 103612 w 103611"/>
              <a:gd name="connsiteY3" fmla="*/ 903534 h 903534"/>
            </a:gdLst>
            <a:ahLst/>
            <a:cxnLst>
              <a:cxn ang="0">
                <a:pos x="connsiteX0" y="connsiteY0"/>
              </a:cxn>
              <a:cxn ang="0">
                <a:pos x="connsiteX1" y="connsiteY1"/>
              </a:cxn>
              <a:cxn ang="0">
                <a:pos x="connsiteX2" y="connsiteY2"/>
              </a:cxn>
              <a:cxn ang="0">
                <a:pos x="connsiteX3" y="connsiteY3"/>
              </a:cxn>
            </a:cxnLst>
            <a:rect l="l" t="t" r="r" b="b"/>
            <a:pathLst>
              <a:path w="103611" h="903534">
                <a:moveTo>
                  <a:pt x="0" y="903534"/>
                </a:moveTo>
                <a:lnTo>
                  <a:pt x="29263" y="0"/>
                </a:lnTo>
                <a:lnTo>
                  <a:pt x="71731" y="0"/>
                </a:lnTo>
                <a:lnTo>
                  <a:pt x="103612" y="903534"/>
                </a:lnTo>
                <a:close/>
              </a:path>
            </a:pathLst>
          </a:custGeom>
          <a:noFill/>
          <a:ln w="17449" cap="rnd">
            <a:solidFill>
              <a:srgbClr val="10B3B7"/>
            </a:solidFill>
            <a:prstDash val="solid"/>
            <a:round/>
          </a:ln>
        </p:spPr>
        <p:txBody>
          <a:bodyPr rtlCol="1" anchor="ctr"/>
          <a:lstStyle/>
          <a:p>
            <a:endParaRPr lang="fa-IR"/>
          </a:p>
        </p:txBody>
      </p:sp>
      <p:sp>
        <p:nvSpPr>
          <p:cNvPr id="103" name="Freeform: Shape 102">
            <a:extLst>
              <a:ext uri="{FF2B5EF4-FFF2-40B4-BE49-F238E27FC236}">
                <a16:creationId xmlns:a16="http://schemas.microsoft.com/office/drawing/2014/main" id="{453AD5F9-AAF7-4B70-8FF1-7DB20939007E}"/>
              </a:ext>
            </a:extLst>
          </p:cNvPr>
          <p:cNvSpPr/>
          <p:nvPr/>
        </p:nvSpPr>
        <p:spPr>
          <a:xfrm>
            <a:off x="3842185" y="2267626"/>
            <a:ext cx="154015" cy="31559"/>
          </a:xfrm>
          <a:custGeom>
            <a:avLst/>
            <a:gdLst>
              <a:gd name="connsiteX0" fmla="*/ 16115 w 139680"/>
              <a:gd name="connsiteY0" fmla="*/ 28623 h 28622"/>
              <a:gd name="connsiteX1" fmla="*/ 123566 w 139680"/>
              <a:gd name="connsiteY1" fmla="*/ 28623 h 28622"/>
              <a:gd name="connsiteX2" fmla="*/ 139681 w 139680"/>
              <a:gd name="connsiteY2" fmla="*/ 0 h 28622"/>
              <a:gd name="connsiteX3" fmla="*/ 0 w 139680"/>
              <a:gd name="connsiteY3" fmla="*/ 0 h 28622"/>
              <a:gd name="connsiteX4" fmla="*/ 16115 w 139680"/>
              <a:gd name="connsiteY4" fmla="*/ 28623 h 2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28622">
                <a:moveTo>
                  <a:pt x="16115" y="28623"/>
                </a:moveTo>
                <a:lnTo>
                  <a:pt x="123566" y="28623"/>
                </a:lnTo>
                <a:cubicBezTo>
                  <a:pt x="123566" y="28623"/>
                  <a:pt x="139681" y="23852"/>
                  <a:pt x="139681" y="0"/>
                </a:cubicBezTo>
                <a:lnTo>
                  <a:pt x="0" y="0"/>
                </a:lnTo>
                <a:cubicBezTo>
                  <a:pt x="0" y="0"/>
                  <a:pt x="0" y="19082"/>
                  <a:pt x="16115" y="28623"/>
                </a:cubicBezTo>
                <a:close/>
              </a:path>
            </a:pathLst>
          </a:custGeom>
          <a:noFill/>
          <a:ln w="17449" cap="rnd">
            <a:solidFill>
              <a:srgbClr val="10B3B7"/>
            </a:solidFill>
            <a:prstDash val="solid"/>
            <a:round/>
          </a:ln>
        </p:spPr>
        <p:txBody>
          <a:bodyPr rtlCol="1" anchor="ctr"/>
          <a:lstStyle/>
          <a:p>
            <a:endParaRPr lang="fa-IR"/>
          </a:p>
        </p:txBody>
      </p:sp>
      <p:sp>
        <p:nvSpPr>
          <p:cNvPr id="104" name="Freeform: Shape 103">
            <a:extLst>
              <a:ext uri="{FF2B5EF4-FFF2-40B4-BE49-F238E27FC236}">
                <a16:creationId xmlns:a16="http://schemas.microsoft.com/office/drawing/2014/main" id="{C90963A0-61F5-4497-99DD-B76A62ED1C72}"/>
              </a:ext>
            </a:extLst>
          </p:cNvPr>
          <p:cNvSpPr/>
          <p:nvPr/>
        </p:nvSpPr>
        <p:spPr>
          <a:xfrm>
            <a:off x="3842185" y="2148185"/>
            <a:ext cx="154080" cy="49970"/>
          </a:xfrm>
          <a:custGeom>
            <a:avLst/>
            <a:gdLst>
              <a:gd name="connsiteX0" fmla="*/ 123624 w 139739"/>
              <a:gd name="connsiteY0" fmla="*/ 0 h 45319"/>
              <a:gd name="connsiteX1" fmla="*/ 16115 w 139739"/>
              <a:gd name="connsiteY1" fmla="*/ 0 h 45319"/>
              <a:gd name="connsiteX2" fmla="*/ 0 w 139739"/>
              <a:gd name="connsiteY2" fmla="*/ 45319 h 45319"/>
              <a:gd name="connsiteX3" fmla="*/ 139739 w 139739"/>
              <a:gd name="connsiteY3" fmla="*/ 45319 h 45319"/>
              <a:gd name="connsiteX4" fmla="*/ 123624 w 139739"/>
              <a:gd name="connsiteY4" fmla="*/ 0 h 45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39" h="45319">
                <a:moveTo>
                  <a:pt x="123624" y="0"/>
                </a:moveTo>
                <a:lnTo>
                  <a:pt x="16115" y="0"/>
                </a:lnTo>
                <a:cubicBezTo>
                  <a:pt x="16115" y="0"/>
                  <a:pt x="0" y="20129"/>
                  <a:pt x="0" y="45319"/>
                </a:cubicBezTo>
                <a:lnTo>
                  <a:pt x="139739" y="45319"/>
                </a:lnTo>
                <a:cubicBezTo>
                  <a:pt x="139739" y="45319"/>
                  <a:pt x="139739" y="10064"/>
                  <a:pt x="123624" y="0"/>
                </a:cubicBezTo>
                <a:close/>
              </a:path>
            </a:pathLst>
          </a:custGeom>
          <a:noFill/>
          <a:ln w="17449" cap="rnd">
            <a:solidFill>
              <a:srgbClr val="10B3B7"/>
            </a:solidFill>
            <a:prstDash val="solid"/>
            <a:round/>
          </a:ln>
        </p:spPr>
        <p:txBody>
          <a:bodyPr rtlCol="1" anchor="ctr"/>
          <a:lstStyle/>
          <a:p>
            <a:endParaRPr lang="fa-IR"/>
          </a:p>
        </p:txBody>
      </p:sp>
      <p:sp>
        <p:nvSpPr>
          <p:cNvPr id="105" name="Freeform: Shape 104">
            <a:extLst>
              <a:ext uri="{FF2B5EF4-FFF2-40B4-BE49-F238E27FC236}">
                <a16:creationId xmlns:a16="http://schemas.microsoft.com/office/drawing/2014/main" id="{D8BF3455-50F7-4FB9-B2D7-82A6C7F3B97E}"/>
              </a:ext>
            </a:extLst>
          </p:cNvPr>
          <p:cNvSpPr/>
          <p:nvPr/>
        </p:nvSpPr>
        <p:spPr>
          <a:xfrm>
            <a:off x="3807481" y="2230999"/>
            <a:ext cx="223551" cy="6414"/>
          </a:xfrm>
          <a:custGeom>
            <a:avLst/>
            <a:gdLst>
              <a:gd name="connsiteX0" fmla="*/ 202744 w 202744"/>
              <a:gd name="connsiteY0" fmla="*/ 0 h 5817"/>
              <a:gd name="connsiteX1" fmla="*/ 0 w 202744"/>
              <a:gd name="connsiteY1" fmla="*/ 0 h 5817"/>
            </a:gdLst>
            <a:ahLst/>
            <a:cxnLst>
              <a:cxn ang="0">
                <a:pos x="connsiteX0" y="connsiteY0"/>
              </a:cxn>
              <a:cxn ang="0">
                <a:pos x="connsiteX1" y="connsiteY1"/>
              </a:cxn>
            </a:cxnLst>
            <a:rect l="l" t="t" r="r" b="b"/>
            <a:pathLst>
              <a:path w="202744" h="5817">
                <a:moveTo>
                  <a:pt x="202744" y="0"/>
                </a:moveTo>
                <a:lnTo>
                  <a:pt x="0" y="0"/>
                </a:lnTo>
              </a:path>
            </a:pathLst>
          </a:custGeom>
          <a:ln w="17449" cap="rnd">
            <a:solidFill>
              <a:srgbClr val="10B3B7"/>
            </a:solidFill>
            <a:prstDash val="solid"/>
            <a:round/>
          </a:ln>
        </p:spPr>
        <p:txBody>
          <a:bodyPr rtlCol="1" anchor="ctr"/>
          <a:lstStyle/>
          <a:p>
            <a:endParaRPr lang="fa-IR"/>
          </a:p>
        </p:txBody>
      </p:sp>
      <p:sp>
        <p:nvSpPr>
          <p:cNvPr id="106" name="Freeform: Shape 105">
            <a:extLst>
              <a:ext uri="{FF2B5EF4-FFF2-40B4-BE49-F238E27FC236}">
                <a16:creationId xmlns:a16="http://schemas.microsoft.com/office/drawing/2014/main" id="{397243D2-E333-4608-935E-D35BAC195879}"/>
              </a:ext>
            </a:extLst>
          </p:cNvPr>
          <p:cNvSpPr/>
          <p:nvPr/>
        </p:nvSpPr>
        <p:spPr>
          <a:xfrm>
            <a:off x="3898889" y="1768438"/>
            <a:ext cx="37654" cy="368458"/>
          </a:xfrm>
          <a:custGeom>
            <a:avLst/>
            <a:gdLst>
              <a:gd name="connsiteX0" fmla="*/ 0 w 34149"/>
              <a:gd name="connsiteY0" fmla="*/ 334164 h 334164"/>
              <a:gd name="connsiteX1" fmla="*/ 9715 w 34149"/>
              <a:gd name="connsiteY1" fmla="*/ 0 h 334164"/>
              <a:gd name="connsiteX2" fmla="*/ 24376 w 34149"/>
              <a:gd name="connsiteY2" fmla="*/ 0 h 334164"/>
              <a:gd name="connsiteX3" fmla="*/ 34149 w 34149"/>
              <a:gd name="connsiteY3" fmla="*/ 334164 h 334164"/>
            </a:gdLst>
            <a:ahLst/>
            <a:cxnLst>
              <a:cxn ang="0">
                <a:pos x="connsiteX0" y="connsiteY0"/>
              </a:cxn>
              <a:cxn ang="0">
                <a:pos x="connsiteX1" y="connsiteY1"/>
              </a:cxn>
              <a:cxn ang="0">
                <a:pos x="connsiteX2" y="connsiteY2"/>
              </a:cxn>
              <a:cxn ang="0">
                <a:pos x="connsiteX3" y="connsiteY3"/>
              </a:cxn>
            </a:cxnLst>
            <a:rect l="l" t="t" r="r" b="b"/>
            <a:pathLst>
              <a:path w="34149" h="334164">
                <a:moveTo>
                  <a:pt x="0" y="334164"/>
                </a:moveTo>
                <a:lnTo>
                  <a:pt x="9715" y="0"/>
                </a:lnTo>
                <a:lnTo>
                  <a:pt x="24376" y="0"/>
                </a:lnTo>
                <a:lnTo>
                  <a:pt x="34149" y="334164"/>
                </a:lnTo>
              </a:path>
            </a:pathLst>
          </a:custGeom>
          <a:noFill/>
          <a:ln w="17449" cap="rnd">
            <a:solidFill>
              <a:srgbClr val="10B3B7"/>
            </a:solidFill>
            <a:prstDash val="solid"/>
            <a:round/>
          </a:ln>
        </p:spPr>
        <p:txBody>
          <a:bodyPr rtlCol="1" anchor="ctr"/>
          <a:lstStyle/>
          <a:p>
            <a:endParaRPr lang="fa-IR"/>
          </a:p>
        </p:txBody>
      </p:sp>
      <p:sp>
        <p:nvSpPr>
          <p:cNvPr id="107" name="Freeform: Shape 106">
            <a:extLst>
              <a:ext uri="{FF2B5EF4-FFF2-40B4-BE49-F238E27FC236}">
                <a16:creationId xmlns:a16="http://schemas.microsoft.com/office/drawing/2014/main" id="{D7B358A2-6ED7-4255-A64B-8B7816913801}"/>
              </a:ext>
            </a:extLst>
          </p:cNvPr>
          <p:cNvSpPr/>
          <p:nvPr/>
        </p:nvSpPr>
        <p:spPr>
          <a:xfrm>
            <a:off x="3882019" y="1937593"/>
            <a:ext cx="68315" cy="6414"/>
          </a:xfrm>
          <a:custGeom>
            <a:avLst/>
            <a:gdLst>
              <a:gd name="connsiteX0" fmla="*/ 0 w 61957"/>
              <a:gd name="connsiteY0" fmla="*/ 0 h 5817"/>
              <a:gd name="connsiteX1" fmla="*/ 61958 w 61957"/>
              <a:gd name="connsiteY1" fmla="*/ 0 h 5817"/>
            </a:gdLst>
            <a:ahLst/>
            <a:cxnLst>
              <a:cxn ang="0">
                <a:pos x="connsiteX0" y="connsiteY0"/>
              </a:cxn>
              <a:cxn ang="0">
                <a:pos x="connsiteX1" y="connsiteY1"/>
              </a:cxn>
            </a:cxnLst>
            <a:rect l="l" t="t" r="r" b="b"/>
            <a:pathLst>
              <a:path w="61957" h="5817">
                <a:moveTo>
                  <a:pt x="0" y="0"/>
                </a:moveTo>
                <a:lnTo>
                  <a:pt x="61958" y="0"/>
                </a:lnTo>
              </a:path>
            </a:pathLst>
          </a:custGeom>
          <a:ln w="17449" cap="rnd">
            <a:solidFill>
              <a:srgbClr val="10B3B7"/>
            </a:solidFill>
            <a:prstDash val="solid"/>
            <a:round/>
          </a:ln>
        </p:spPr>
        <p:txBody>
          <a:bodyPr rtlCol="1" anchor="ctr"/>
          <a:lstStyle/>
          <a:p>
            <a:endParaRPr lang="fa-IR"/>
          </a:p>
        </p:txBody>
      </p:sp>
      <p:sp>
        <p:nvSpPr>
          <p:cNvPr id="108" name="Freeform: Shape 107">
            <a:extLst>
              <a:ext uri="{FF2B5EF4-FFF2-40B4-BE49-F238E27FC236}">
                <a16:creationId xmlns:a16="http://schemas.microsoft.com/office/drawing/2014/main" id="{35B744DD-79E8-4D3F-8F6F-26E044860F66}"/>
              </a:ext>
            </a:extLst>
          </p:cNvPr>
          <p:cNvSpPr/>
          <p:nvPr/>
        </p:nvSpPr>
        <p:spPr>
          <a:xfrm>
            <a:off x="3918582" y="1639824"/>
            <a:ext cx="6414" cy="123417"/>
          </a:xfrm>
          <a:custGeom>
            <a:avLst/>
            <a:gdLst>
              <a:gd name="connsiteX0" fmla="*/ 0 w 5817"/>
              <a:gd name="connsiteY0" fmla="*/ 0 h 111930"/>
              <a:gd name="connsiteX1" fmla="*/ 0 w 5817"/>
              <a:gd name="connsiteY1" fmla="*/ 111931 h 111930"/>
            </a:gdLst>
            <a:ahLst/>
            <a:cxnLst>
              <a:cxn ang="0">
                <a:pos x="connsiteX0" y="connsiteY0"/>
              </a:cxn>
              <a:cxn ang="0">
                <a:pos x="connsiteX1" y="connsiteY1"/>
              </a:cxn>
            </a:cxnLst>
            <a:rect l="l" t="t" r="r" b="b"/>
            <a:pathLst>
              <a:path w="5817" h="111930">
                <a:moveTo>
                  <a:pt x="0" y="0"/>
                </a:moveTo>
                <a:lnTo>
                  <a:pt x="0" y="111931"/>
                </a:lnTo>
              </a:path>
            </a:pathLst>
          </a:custGeom>
          <a:ln w="17449" cap="rnd">
            <a:solidFill>
              <a:srgbClr val="10B3B7"/>
            </a:solidFill>
            <a:prstDash val="solid"/>
            <a:round/>
          </a:ln>
        </p:spPr>
        <p:txBody>
          <a:bodyPr rtlCol="1" anchor="ctr"/>
          <a:lstStyle/>
          <a:p>
            <a:endParaRPr lang="fa-IR"/>
          </a:p>
        </p:txBody>
      </p:sp>
      <p:sp>
        <p:nvSpPr>
          <p:cNvPr id="109" name="Freeform: Shape 108">
            <a:extLst>
              <a:ext uri="{FF2B5EF4-FFF2-40B4-BE49-F238E27FC236}">
                <a16:creationId xmlns:a16="http://schemas.microsoft.com/office/drawing/2014/main" id="{A0CD22C6-6253-4EA5-ADB5-190F1BE469C3}"/>
              </a:ext>
            </a:extLst>
          </p:cNvPr>
          <p:cNvSpPr/>
          <p:nvPr/>
        </p:nvSpPr>
        <p:spPr>
          <a:xfrm>
            <a:off x="2889287" y="3036963"/>
            <a:ext cx="1054889" cy="269773"/>
          </a:xfrm>
          <a:custGeom>
            <a:avLst/>
            <a:gdLst>
              <a:gd name="connsiteX0" fmla="*/ 198788 w 956707"/>
              <a:gd name="connsiteY0" fmla="*/ 51461 h 244664"/>
              <a:gd name="connsiteX1" fmla="*/ 0 w 956707"/>
              <a:gd name="connsiteY1" fmla="*/ 28423 h 244664"/>
              <a:gd name="connsiteX2" fmla="*/ 126999 w 956707"/>
              <a:gd name="connsiteY2" fmla="*/ 244664 h 244664"/>
              <a:gd name="connsiteX3" fmla="*/ 923547 w 956707"/>
              <a:gd name="connsiteY3" fmla="*/ 244664 h 244664"/>
              <a:gd name="connsiteX4" fmla="*/ 956708 w 956707"/>
              <a:gd name="connsiteY4" fmla="*/ 53905 h 244664"/>
              <a:gd name="connsiteX5" fmla="*/ 198788 w 956707"/>
              <a:gd name="connsiteY5" fmla="*/ 51461 h 24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707" h="244664">
                <a:moveTo>
                  <a:pt x="198788" y="51461"/>
                </a:moveTo>
                <a:cubicBezTo>
                  <a:pt x="198788" y="51461"/>
                  <a:pt x="126999" y="28423"/>
                  <a:pt x="0" y="28423"/>
                </a:cubicBezTo>
                <a:cubicBezTo>
                  <a:pt x="126999" y="119469"/>
                  <a:pt x="126999" y="244664"/>
                  <a:pt x="126999" y="244664"/>
                </a:cubicBezTo>
                <a:lnTo>
                  <a:pt x="923547" y="244664"/>
                </a:lnTo>
                <a:cubicBezTo>
                  <a:pt x="923547" y="244664"/>
                  <a:pt x="901440" y="108416"/>
                  <a:pt x="956708" y="53905"/>
                </a:cubicBezTo>
                <a:cubicBezTo>
                  <a:pt x="636099" y="-65939"/>
                  <a:pt x="198788" y="51461"/>
                  <a:pt x="198788" y="51461"/>
                </a:cubicBezTo>
              </a:path>
            </a:pathLst>
          </a:custGeom>
          <a:solidFill>
            <a:srgbClr val="163B42"/>
          </a:solidFill>
          <a:ln w="5816"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54DD9C12-3F7F-49E9-93E5-3522E3E8190D}"/>
              </a:ext>
            </a:extLst>
          </p:cNvPr>
          <p:cNvSpPr/>
          <p:nvPr/>
        </p:nvSpPr>
        <p:spPr>
          <a:xfrm>
            <a:off x="2889287" y="3036963"/>
            <a:ext cx="1054889" cy="269773"/>
          </a:xfrm>
          <a:custGeom>
            <a:avLst/>
            <a:gdLst>
              <a:gd name="connsiteX0" fmla="*/ 198788 w 956707"/>
              <a:gd name="connsiteY0" fmla="*/ 51461 h 244664"/>
              <a:gd name="connsiteX1" fmla="*/ 0 w 956707"/>
              <a:gd name="connsiteY1" fmla="*/ 28423 h 244664"/>
              <a:gd name="connsiteX2" fmla="*/ 126999 w 956707"/>
              <a:gd name="connsiteY2" fmla="*/ 244664 h 244664"/>
              <a:gd name="connsiteX3" fmla="*/ 923547 w 956707"/>
              <a:gd name="connsiteY3" fmla="*/ 244664 h 244664"/>
              <a:gd name="connsiteX4" fmla="*/ 956708 w 956707"/>
              <a:gd name="connsiteY4" fmla="*/ 53905 h 244664"/>
              <a:gd name="connsiteX5" fmla="*/ 198788 w 956707"/>
              <a:gd name="connsiteY5" fmla="*/ 51461 h 24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707" h="244664">
                <a:moveTo>
                  <a:pt x="198788" y="51461"/>
                </a:moveTo>
                <a:cubicBezTo>
                  <a:pt x="198788" y="51461"/>
                  <a:pt x="126999" y="28423"/>
                  <a:pt x="0" y="28423"/>
                </a:cubicBezTo>
                <a:cubicBezTo>
                  <a:pt x="126999" y="119469"/>
                  <a:pt x="126999" y="244664"/>
                  <a:pt x="126999" y="244664"/>
                </a:cubicBezTo>
                <a:lnTo>
                  <a:pt x="923547" y="244664"/>
                </a:lnTo>
                <a:cubicBezTo>
                  <a:pt x="923547" y="244664"/>
                  <a:pt x="901440" y="108416"/>
                  <a:pt x="956708" y="53905"/>
                </a:cubicBezTo>
                <a:cubicBezTo>
                  <a:pt x="636099" y="-65939"/>
                  <a:pt x="198788" y="51461"/>
                  <a:pt x="198788" y="51461"/>
                </a:cubicBezTo>
                <a:close/>
              </a:path>
            </a:pathLst>
          </a:custGeom>
          <a:noFill/>
          <a:ln w="17449" cap="rnd">
            <a:solidFill>
              <a:srgbClr val="10B3B7"/>
            </a:solidFill>
            <a:prstDash val="solid"/>
            <a:round/>
          </a:ln>
        </p:spPr>
        <p:txBody>
          <a:bodyPr rtlCol="1" anchor="ctr"/>
          <a:lstStyle/>
          <a:p>
            <a:endParaRPr lang="fa-IR"/>
          </a:p>
        </p:txBody>
      </p:sp>
      <p:sp>
        <p:nvSpPr>
          <p:cNvPr id="111" name="Freeform: Shape 110">
            <a:extLst>
              <a:ext uri="{FF2B5EF4-FFF2-40B4-BE49-F238E27FC236}">
                <a16:creationId xmlns:a16="http://schemas.microsoft.com/office/drawing/2014/main" id="{36A15B59-0385-4166-9A2D-C1AC4AC633FF}"/>
              </a:ext>
            </a:extLst>
          </p:cNvPr>
          <p:cNvSpPr/>
          <p:nvPr/>
        </p:nvSpPr>
        <p:spPr>
          <a:xfrm>
            <a:off x="3822812" y="3036935"/>
            <a:ext cx="231761" cy="263449"/>
          </a:xfrm>
          <a:custGeom>
            <a:avLst/>
            <a:gdLst>
              <a:gd name="connsiteX0" fmla="*/ 85345 w 210190"/>
              <a:gd name="connsiteY0" fmla="*/ 238930 h 238929"/>
              <a:gd name="connsiteX1" fmla="*/ 210191 w 210190"/>
              <a:gd name="connsiteY1" fmla="*/ 0 h 238929"/>
              <a:gd name="connsiteX2" fmla="*/ 0 w 210190"/>
              <a:gd name="connsiteY2" fmla="*/ 34149 h 238929"/>
              <a:gd name="connsiteX3" fmla="*/ 85345 w 210190"/>
              <a:gd name="connsiteY3" fmla="*/ 238930 h 238929"/>
            </a:gdLst>
            <a:ahLst/>
            <a:cxnLst>
              <a:cxn ang="0">
                <a:pos x="connsiteX0" y="connsiteY0"/>
              </a:cxn>
              <a:cxn ang="0">
                <a:pos x="connsiteX1" y="connsiteY1"/>
              </a:cxn>
              <a:cxn ang="0">
                <a:pos x="connsiteX2" y="connsiteY2"/>
              </a:cxn>
              <a:cxn ang="0">
                <a:pos x="connsiteX3" y="connsiteY3"/>
              </a:cxn>
            </a:cxnLst>
            <a:rect l="l" t="t" r="r" b="b"/>
            <a:pathLst>
              <a:path w="210190" h="238929">
                <a:moveTo>
                  <a:pt x="85345" y="238930"/>
                </a:moveTo>
                <a:cubicBezTo>
                  <a:pt x="85345" y="238930"/>
                  <a:pt x="108033" y="45494"/>
                  <a:pt x="210191" y="0"/>
                </a:cubicBezTo>
                <a:cubicBezTo>
                  <a:pt x="39967" y="0"/>
                  <a:pt x="0" y="34149"/>
                  <a:pt x="0" y="34149"/>
                </a:cubicBezTo>
                <a:lnTo>
                  <a:pt x="85345" y="238930"/>
                </a:lnTo>
                <a:close/>
              </a:path>
            </a:pathLst>
          </a:custGeom>
          <a:solidFill>
            <a:srgbClr val="163B42"/>
          </a:solidFill>
          <a:ln w="5816"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BD4331BE-BEFD-41B4-B9EF-7D6E9BC23596}"/>
              </a:ext>
            </a:extLst>
          </p:cNvPr>
          <p:cNvSpPr/>
          <p:nvPr/>
        </p:nvSpPr>
        <p:spPr>
          <a:xfrm>
            <a:off x="3822812" y="3036935"/>
            <a:ext cx="231761" cy="263449"/>
          </a:xfrm>
          <a:custGeom>
            <a:avLst/>
            <a:gdLst>
              <a:gd name="connsiteX0" fmla="*/ 85345 w 210190"/>
              <a:gd name="connsiteY0" fmla="*/ 238930 h 238929"/>
              <a:gd name="connsiteX1" fmla="*/ 210191 w 210190"/>
              <a:gd name="connsiteY1" fmla="*/ 0 h 238929"/>
              <a:gd name="connsiteX2" fmla="*/ 0 w 210190"/>
              <a:gd name="connsiteY2" fmla="*/ 34149 h 238929"/>
              <a:gd name="connsiteX3" fmla="*/ 85345 w 210190"/>
              <a:gd name="connsiteY3" fmla="*/ 238930 h 238929"/>
            </a:gdLst>
            <a:ahLst/>
            <a:cxnLst>
              <a:cxn ang="0">
                <a:pos x="connsiteX0" y="connsiteY0"/>
              </a:cxn>
              <a:cxn ang="0">
                <a:pos x="connsiteX1" y="connsiteY1"/>
              </a:cxn>
              <a:cxn ang="0">
                <a:pos x="connsiteX2" y="connsiteY2"/>
              </a:cxn>
              <a:cxn ang="0">
                <a:pos x="connsiteX3" y="connsiteY3"/>
              </a:cxn>
            </a:cxnLst>
            <a:rect l="l" t="t" r="r" b="b"/>
            <a:pathLst>
              <a:path w="210190" h="238929">
                <a:moveTo>
                  <a:pt x="85345" y="238930"/>
                </a:moveTo>
                <a:cubicBezTo>
                  <a:pt x="85345" y="238930"/>
                  <a:pt x="108033" y="45494"/>
                  <a:pt x="210191" y="0"/>
                </a:cubicBezTo>
                <a:cubicBezTo>
                  <a:pt x="39967" y="0"/>
                  <a:pt x="0" y="34149"/>
                  <a:pt x="0" y="34149"/>
                </a:cubicBezTo>
                <a:lnTo>
                  <a:pt x="85345" y="238930"/>
                </a:lnTo>
                <a:close/>
              </a:path>
            </a:pathLst>
          </a:custGeom>
          <a:noFill/>
          <a:ln w="17449" cap="rnd">
            <a:solidFill>
              <a:srgbClr val="10B3B7"/>
            </a:solidFill>
            <a:prstDash val="solid"/>
            <a:round/>
          </a:ln>
        </p:spPr>
        <p:txBody>
          <a:bodyPr rtlCol="1" anchor="ctr"/>
          <a:lstStyle/>
          <a:p>
            <a:endParaRPr lang="fa-IR"/>
          </a:p>
        </p:txBody>
      </p:sp>
      <p:sp>
        <p:nvSpPr>
          <p:cNvPr id="113" name="Freeform: Shape 112">
            <a:extLst>
              <a:ext uri="{FF2B5EF4-FFF2-40B4-BE49-F238E27FC236}">
                <a16:creationId xmlns:a16="http://schemas.microsoft.com/office/drawing/2014/main" id="{E0274FF5-9D81-4CDC-BE96-0B9211A5CBAC}"/>
              </a:ext>
            </a:extLst>
          </p:cNvPr>
          <p:cNvSpPr/>
          <p:nvPr/>
        </p:nvSpPr>
        <p:spPr>
          <a:xfrm>
            <a:off x="3645062" y="2940973"/>
            <a:ext cx="236764" cy="352998"/>
          </a:xfrm>
          <a:custGeom>
            <a:avLst/>
            <a:gdLst>
              <a:gd name="connsiteX0" fmla="*/ 112571 w 214728"/>
              <a:gd name="connsiteY0" fmla="*/ 320144 h 320143"/>
              <a:gd name="connsiteX1" fmla="*/ 214728 w 214728"/>
              <a:gd name="connsiteY1" fmla="*/ 0 h 320143"/>
              <a:gd name="connsiteX2" fmla="*/ 0 w 214728"/>
              <a:gd name="connsiteY2" fmla="*/ 80050 h 320143"/>
              <a:gd name="connsiteX3" fmla="*/ 112571 w 214728"/>
              <a:gd name="connsiteY3" fmla="*/ 320144 h 320143"/>
            </a:gdLst>
            <a:ahLst/>
            <a:cxnLst>
              <a:cxn ang="0">
                <a:pos x="connsiteX0" y="connsiteY0"/>
              </a:cxn>
              <a:cxn ang="0">
                <a:pos x="connsiteX1" y="connsiteY1"/>
              </a:cxn>
              <a:cxn ang="0">
                <a:pos x="connsiteX2" y="connsiteY2"/>
              </a:cxn>
              <a:cxn ang="0">
                <a:pos x="connsiteX3" y="connsiteY3"/>
              </a:cxn>
            </a:cxnLst>
            <a:rect l="l" t="t" r="r" b="b"/>
            <a:pathLst>
              <a:path w="214728" h="320143">
                <a:moveTo>
                  <a:pt x="112571" y="320144"/>
                </a:moveTo>
                <a:cubicBezTo>
                  <a:pt x="112571" y="320144"/>
                  <a:pt x="146604" y="80050"/>
                  <a:pt x="214728" y="0"/>
                </a:cubicBezTo>
                <a:cubicBezTo>
                  <a:pt x="33102" y="11403"/>
                  <a:pt x="0" y="80050"/>
                  <a:pt x="0" y="80050"/>
                </a:cubicBezTo>
                <a:lnTo>
                  <a:pt x="112571" y="320144"/>
                </a:lnTo>
                <a:close/>
              </a:path>
            </a:pathLst>
          </a:custGeom>
          <a:solidFill>
            <a:srgbClr val="163B42"/>
          </a:solidFill>
          <a:ln w="5816"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44376AC6-B420-4693-842F-731BAF5B35D4}"/>
              </a:ext>
            </a:extLst>
          </p:cNvPr>
          <p:cNvSpPr/>
          <p:nvPr/>
        </p:nvSpPr>
        <p:spPr>
          <a:xfrm>
            <a:off x="3645062" y="2940973"/>
            <a:ext cx="236764" cy="352998"/>
          </a:xfrm>
          <a:custGeom>
            <a:avLst/>
            <a:gdLst>
              <a:gd name="connsiteX0" fmla="*/ 112571 w 214728"/>
              <a:gd name="connsiteY0" fmla="*/ 320144 h 320143"/>
              <a:gd name="connsiteX1" fmla="*/ 214728 w 214728"/>
              <a:gd name="connsiteY1" fmla="*/ 0 h 320143"/>
              <a:gd name="connsiteX2" fmla="*/ 0 w 214728"/>
              <a:gd name="connsiteY2" fmla="*/ 80050 h 320143"/>
              <a:gd name="connsiteX3" fmla="*/ 112571 w 214728"/>
              <a:gd name="connsiteY3" fmla="*/ 320144 h 320143"/>
            </a:gdLst>
            <a:ahLst/>
            <a:cxnLst>
              <a:cxn ang="0">
                <a:pos x="connsiteX0" y="connsiteY0"/>
              </a:cxn>
              <a:cxn ang="0">
                <a:pos x="connsiteX1" y="connsiteY1"/>
              </a:cxn>
              <a:cxn ang="0">
                <a:pos x="connsiteX2" y="connsiteY2"/>
              </a:cxn>
              <a:cxn ang="0">
                <a:pos x="connsiteX3" y="connsiteY3"/>
              </a:cxn>
            </a:cxnLst>
            <a:rect l="l" t="t" r="r" b="b"/>
            <a:pathLst>
              <a:path w="214728" h="320143">
                <a:moveTo>
                  <a:pt x="112571" y="320144"/>
                </a:moveTo>
                <a:cubicBezTo>
                  <a:pt x="112571" y="320144"/>
                  <a:pt x="146604" y="80050"/>
                  <a:pt x="214728" y="0"/>
                </a:cubicBezTo>
                <a:cubicBezTo>
                  <a:pt x="33102" y="11403"/>
                  <a:pt x="0" y="80050"/>
                  <a:pt x="0" y="80050"/>
                </a:cubicBezTo>
                <a:lnTo>
                  <a:pt x="112571" y="320144"/>
                </a:lnTo>
                <a:close/>
              </a:path>
            </a:pathLst>
          </a:custGeom>
          <a:noFill/>
          <a:ln w="17449" cap="rnd">
            <a:solidFill>
              <a:srgbClr val="10B3B7"/>
            </a:solidFill>
            <a:prstDash val="solid"/>
            <a:round/>
          </a:ln>
        </p:spPr>
        <p:txBody>
          <a:bodyPr rtlCol="1" anchor="ctr"/>
          <a:lstStyle/>
          <a:p>
            <a:endParaRPr lang="fa-IR"/>
          </a:p>
        </p:txBody>
      </p:sp>
      <p:sp>
        <p:nvSpPr>
          <p:cNvPr id="115" name="Freeform: Shape 114">
            <a:extLst>
              <a:ext uri="{FF2B5EF4-FFF2-40B4-BE49-F238E27FC236}">
                <a16:creationId xmlns:a16="http://schemas.microsoft.com/office/drawing/2014/main" id="{20975CFD-0130-4978-B4B1-12FE4355F28B}"/>
              </a:ext>
            </a:extLst>
          </p:cNvPr>
          <p:cNvSpPr/>
          <p:nvPr/>
        </p:nvSpPr>
        <p:spPr>
          <a:xfrm>
            <a:off x="3165374" y="2736281"/>
            <a:ext cx="422276" cy="392832"/>
          </a:xfrm>
          <a:custGeom>
            <a:avLst/>
            <a:gdLst>
              <a:gd name="connsiteX0" fmla="*/ 367674 w 382973"/>
              <a:gd name="connsiteY0" fmla="*/ 105473 h 356270"/>
              <a:gd name="connsiteX1" fmla="*/ 382974 w 382973"/>
              <a:gd name="connsiteY1" fmla="*/ 0 h 356270"/>
              <a:gd name="connsiteX2" fmla="*/ 0 w 382973"/>
              <a:gd name="connsiteY2" fmla="*/ 306938 h 356270"/>
              <a:gd name="connsiteX3" fmla="*/ 164639 w 382973"/>
              <a:gd name="connsiteY3" fmla="*/ 356271 h 356270"/>
              <a:gd name="connsiteX4" fmla="*/ 367674 w 382973"/>
              <a:gd name="connsiteY4" fmla="*/ 105473 h 35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73" h="356270">
                <a:moveTo>
                  <a:pt x="367674" y="105473"/>
                </a:moveTo>
                <a:cubicBezTo>
                  <a:pt x="367674" y="105473"/>
                  <a:pt x="348592" y="34382"/>
                  <a:pt x="382974" y="0"/>
                </a:cubicBezTo>
                <a:cubicBezTo>
                  <a:pt x="176681" y="34382"/>
                  <a:pt x="66495" y="165686"/>
                  <a:pt x="0" y="306938"/>
                </a:cubicBezTo>
                <a:cubicBezTo>
                  <a:pt x="0" y="306938"/>
                  <a:pt x="115247" y="301469"/>
                  <a:pt x="164639" y="356271"/>
                </a:cubicBezTo>
                <a:cubicBezTo>
                  <a:pt x="208562" y="268599"/>
                  <a:pt x="307287" y="131536"/>
                  <a:pt x="367674" y="105473"/>
                </a:cubicBezTo>
              </a:path>
            </a:pathLst>
          </a:custGeom>
          <a:solidFill>
            <a:srgbClr val="163B42"/>
          </a:solidFill>
          <a:ln w="5816"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EC0292A8-583A-4B39-AF5C-8A2CE5E85D98}"/>
              </a:ext>
            </a:extLst>
          </p:cNvPr>
          <p:cNvSpPr/>
          <p:nvPr/>
        </p:nvSpPr>
        <p:spPr>
          <a:xfrm>
            <a:off x="3165374" y="2736281"/>
            <a:ext cx="422276" cy="392832"/>
          </a:xfrm>
          <a:custGeom>
            <a:avLst/>
            <a:gdLst>
              <a:gd name="connsiteX0" fmla="*/ 367674 w 382973"/>
              <a:gd name="connsiteY0" fmla="*/ 105473 h 356270"/>
              <a:gd name="connsiteX1" fmla="*/ 382974 w 382973"/>
              <a:gd name="connsiteY1" fmla="*/ 0 h 356270"/>
              <a:gd name="connsiteX2" fmla="*/ 0 w 382973"/>
              <a:gd name="connsiteY2" fmla="*/ 306938 h 356270"/>
              <a:gd name="connsiteX3" fmla="*/ 164639 w 382973"/>
              <a:gd name="connsiteY3" fmla="*/ 356271 h 356270"/>
              <a:gd name="connsiteX4" fmla="*/ 367674 w 382973"/>
              <a:gd name="connsiteY4" fmla="*/ 105473 h 35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73" h="356270">
                <a:moveTo>
                  <a:pt x="367674" y="105473"/>
                </a:moveTo>
                <a:cubicBezTo>
                  <a:pt x="367674" y="105473"/>
                  <a:pt x="348592" y="34382"/>
                  <a:pt x="382974" y="0"/>
                </a:cubicBezTo>
                <a:cubicBezTo>
                  <a:pt x="176681" y="34382"/>
                  <a:pt x="66495" y="165686"/>
                  <a:pt x="0" y="306938"/>
                </a:cubicBezTo>
                <a:cubicBezTo>
                  <a:pt x="0" y="306938"/>
                  <a:pt x="115247" y="301469"/>
                  <a:pt x="164639" y="356271"/>
                </a:cubicBezTo>
                <a:cubicBezTo>
                  <a:pt x="208562" y="268599"/>
                  <a:pt x="307287" y="131536"/>
                  <a:pt x="367674" y="105473"/>
                </a:cubicBezTo>
                <a:close/>
              </a:path>
            </a:pathLst>
          </a:custGeom>
          <a:noFill/>
          <a:ln w="17449" cap="rnd">
            <a:solidFill>
              <a:srgbClr val="10B3B7"/>
            </a:solidFill>
            <a:prstDash val="solid"/>
            <a:round/>
          </a:ln>
        </p:spPr>
        <p:txBody>
          <a:bodyPr rtlCol="1" anchor="ctr"/>
          <a:lstStyle/>
          <a:p>
            <a:endParaRPr lang="fa-IR"/>
          </a:p>
        </p:txBody>
      </p:sp>
      <p:sp>
        <p:nvSpPr>
          <p:cNvPr id="117" name="Freeform: Shape 116">
            <a:extLst>
              <a:ext uri="{FF2B5EF4-FFF2-40B4-BE49-F238E27FC236}">
                <a16:creationId xmlns:a16="http://schemas.microsoft.com/office/drawing/2014/main" id="{CEE23880-9817-4172-9FD9-AC895E55A8AB}"/>
              </a:ext>
            </a:extLst>
          </p:cNvPr>
          <p:cNvSpPr/>
          <p:nvPr/>
        </p:nvSpPr>
        <p:spPr>
          <a:xfrm>
            <a:off x="3362560" y="2812696"/>
            <a:ext cx="378593" cy="481275"/>
          </a:xfrm>
          <a:custGeom>
            <a:avLst/>
            <a:gdLst>
              <a:gd name="connsiteX0" fmla="*/ 217463 w 343356"/>
              <a:gd name="connsiteY0" fmla="*/ 436482 h 436481"/>
              <a:gd name="connsiteX1" fmla="*/ 0 w 343356"/>
              <a:gd name="connsiteY1" fmla="*/ 275799 h 436481"/>
              <a:gd name="connsiteX2" fmla="*/ 343356 w 343356"/>
              <a:gd name="connsiteY2" fmla="*/ 334 h 436481"/>
              <a:gd name="connsiteX3" fmla="*/ 217463 w 343356"/>
              <a:gd name="connsiteY3" fmla="*/ 436482 h 436481"/>
            </a:gdLst>
            <a:ahLst/>
            <a:cxnLst>
              <a:cxn ang="0">
                <a:pos x="connsiteX0" y="connsiteY0"/>
              </a:cxn>
              <a:cxn ang="0">
                <a:pos x="connsiteX1" y="connsiteY1"/>
              </a:cxn>
              <a:cxn ang="0">
                <a:pos x="connsiteX2" y="connsiteY2"/>
              </a:cxn>
              <a:cxn ang="0">
                <a:pos x="connsiteX3" y="connsiteY3"/>
              </a:cxn>
            </a:cxnLst>
            <a:rect l="l" t="t" r="r" b="b"/>
            <a:pathLst>
              <a:path w="343356" h="436481">
                <a:moveTo>
                  <a:pt x="217463" y="436482"/>
                </a:moveTo>
                <a:lnTo>
                  <a:pt x="0" y="275799"/>
                </a:lnTo>
                <a:cubicBezTo>
                  <a:pt x="0" y="275799"/>
                  <a:pt x="103030" y="-11126"/>
                  <a:pt x="343356" y="334"/>
                </a:cubicBezTo>
                <a:cubicBezTo>
                  <a:pt x="263247" y="149556"/>
                  <a:pt x="206002" y="275799"/>
                  <a:pt x="217463" y="436482"/>
                </a:cubicBezTo>
              </a:path>
            </a:pathLst>
          </a:custGeom>
          <a:solidFill>
            <a:srgbClr val="163B42"/>
          </a:solidFill>
          <a:ln w="5816"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AFE8EAC0-FFCE-44B3-A90E-5B1557DF910E}"/>
              </a:ext>
            </a:extLst>
          </p:cNvPr>
          <p:cNvSpPr/>
          <p:nvPr/>
        </p:nvSpPr>
        <p:spPr>
          <a:xfrm>
            <a:off x="3362560" y="2812696"/>
            <a:ext cx="378593" cy="481275"/>
          </a:xfrm>
          <a:custGeom>
            <a:avLst/>
            <a:gdLst>
              <a:gd name="connsiteX0" fmla="*/ 217463 w 343356"/>
              <a:gd name="connsiteY0" fmla="*/ 436482 h 436481"/>
              <a:gd name="connsiteX1" fmla="*/ 0 w 343356"/>
              <a:gd name="connsiteY1" fmla="*/ 275799 h 436481"/>
              <a:gd name="connsiteX2" fmla="*/ 343356 w 343356"/>
              <a:gd name="connsiteY2" fmla="*/ 334 h 436481"/>
              <a:gd name="connsiteX3" fmla="*/ 217463 w 343356"/>
              <a:gd name="connsiteY3" fmla="*/ 436482 h 436481"/>
            </a:gdLst>
            <a:ahLst/>
            <a:cxnLst>
              <a:cxn ang="0">
                <a:pos x="connsiteX0" y="connsiteY0"/>
              </a:cxn>
              <a:cxn ang="0">
                <a:pos x="connsiteX1" y="connsiteY1"/>
              </a:cxn>
              <a:cxn ang="0">
                <a:pos x="connsiteX2" y="connsiteY2"/>
              </a:cxn>
              <a:cxn ang="0">
                <a:pos x="connsiteX3" y="connsiteY3"/>
              </a:cxn>
            </a:cxnLst>
            <a:rect l="l" t="t" r="r" b="b"/>
            <a:pathLst>
              <a:path w="343356" h="436481">
                <a:moveTo>
                  <a:pt x="217463" y="436482"/>
                </a:moveTo>
                <a:lnTo>
                  <a:pt x="0" y="275799"/>
                </a:lnTo>
                <a:cubicBezTo>
                  <a:pt x="0" y="275799"/>
                  <a:pt x="103030" y="-11126"/>
                  <a:pt x="343356" y="334"/>
                </a:cubicBezTo>
                <a:cubicBezTo>
                  <a:pt x="263247" y="149556"/>
                  <a:pt x="206002" y="275799"/>
                  <a:pt x="217463" y="436482"/>
                </a:cubicBezTo>
              </a:path>
            </a:pathLst>
          </a:custGeom>
          <a:noFill/>
          <a:ln w="17449" cap="rnd">
            <a:solidFill>
              <a:srgbClr val="10B3B7"/>
            </a:solidFill>
            <a:prstDash val="solid"/>
            <a:round/>
          </a:ln>
        </p:spPr>
        <p:txBody>
          <a:bodyPr rtlCol="1" anchor="ctr"/>
          <a:lstStyle/>
          <a:p>
            <a:endParaRPr lang="fa-IR"/>
          </a:p>
        </p:txBody>
      </p:sp>
      <p:sp>
        <p:nvSpPr>
          <p:cNvPr id="119" name="Freeform: Shape 118">
            <a:extLst>
              <a:ext uri="{FF2B5EF4-FFF2-40B4-BE49-F238E27FC236}">
                <a16:creationId xmlns:a16="http://schemas.microsoft.com/office/drawing/2014/main" id="{74A56F42-FAA0-4810-A22A-8EAD70F11CAE}"/>
              </a:ext>
            </a:extLst>
          </p:cNvPr>
          <p:cNvSpPr/>
          <p:nvPr/>
        </p:nvSpPr>
        <p:spPr>
          <a:xfrm>
            <a:off x="3068384" y="3056116"/>
            <a:ext cx="289043" cy="237855"/>
          </a:xfrm>
          <a:custGeom>
            <a:avLst/>
            <a:gdLst>
              <a:gd name="connsiteX0" fmla="*/ 262142 w 262141"/>
              <a:gd name="connsiteY0" fmla="*/ 56780 h 215717"/>
              <a:gd name="connsiteX1" fmla="*/ 113967 w 262141"/>
              <a:gd name="connsiteY1" fmla="*/ 215717 h 215717"/>
              <a:gd name="connsiteX2" fmla="*/ 0 w 262141"/>
              <a:gd name="connsiteY2" fmla="*/ 0 h 215717"/>
              <a:gd name="connsiteX3" fmla="*/ 262142 w 262141"/>
              <a:gd name="connsiteY3" fmla="*/ 56780 h 215717"/>
            </a:gdLst>
            <a:ahLst/>
            <a:cxnLst>
              <a:cxn ang="0">
                <a:pos x="connsiteX0" y="connsiteY0"/>
              </a:cxn>
              <a:cxn ang="0">
                <a:pos x="connsiteX1" y="connsiteY1"/>
              </a:cxn>
              <a:cxn ang="0">
                <a:pos x="connsiteX2" y="connsiteY2"/>
              </a:cxn>
              <a:cxn ang="0">
                <a:pos x="connsiteX3" y="connsiteY3"/>
              </a:cxn>
            </a:cxnLst>
            <a:rect l="l" t="t" r="r" b="b"/>
            <a:pathLst>
              <a:path w="262141" h="215717">
                <a:moveTo>
                  <a:pt x="262142" y="56780"/>
                </a:moveTo>
                <a:lnTo>
                  <a:pt x="113967" y="215717"/>
                </a:lnTo>
                <a:cubicBezTo>
                  <a:pt x="113967" y="215717"/>
                  <a:pt x="113967" y="90813"/>
                  <a:pt x="0" y="0"/>
                </a:cubicBezTo>
                <a:cubicBezTo>
                  <a:pt x="216532" y="0"/>
                  <a:pt x="262142" y="56780"/>
                  <a:pt x="262142" y="56780"/>
                </a:cubicBezTo>
              </a:path>
            </a:pathLst>
          </a:custGeom>
          <a:solidFill>
            <a:srgbClr val="163B42"/>
          </a:solidFill>
          <a:ln w="5816" cap="flat">
            <a:noFill/>
            <a:prstDash val="solid"/>
            <a:miter/>
          </a:ln>
        </p:spPr>
        <p:txBody>
          <a:bodyPr rtlCol="1" anchor="ctr"/>
          <a:lstStyle/>
          <a:p>
            <a:endParaRPr lang="fa-IR"/>
          </a:p>
        </p:txBody>
      </p:sp>
      <p:sp>
        <p:nvSpPr>
          <p:cNvPr id="120" name="Freeform: Shape 119">
            <a:extLst>
              <a:ext uri="{FF2B5EF4-FFF2-40B4-BE49-F238E27FC236}">
                <a16:creationId xmlns:a16="http://schemas.microsoft.com/office/drawing/2014/main" id="{2B2B5269-8A20-4096-8AE2-0858C8733B35}"/>
              </a:ext>
            </a:extLst>
          </p:cNvPr>
          <p:cNvSpPr/>
          <p:nvPr/>
        </p:nvSpPr>
        <p:spPr>
          <a:xfrm>
            <a:off x="3068384" y="3056116"/>
            <a:ext cx="289043" cy="237855"/>
          </a:xfrm>
          <a:custGeom>
            <a:avLst/>
            <a:gdLst>
              <a:gd name="connsiteX0" fmla="*/ 262142 w 262141"/>
              <a:gd name="connsiteY0" fmla="*/ 56780 h 215717"/>
              <a:gd name="connsiteX1" fmla="*/ 113967 w 262141"/>
              <a:gd name="connsiteY1" fmla="*/ 215717 h 215717"/>
              <a:gd name="connsiteX2" fmla="*/ 0 w 262141"/>
              <a:gd name="connsiteY2" fmla="*/ 0 h 215717"/>
              <a:gd name="connsiteX3" fmla="*/ 262142 w 262141"/>
              <a:gd name="connsiteY3" fmla="*/ 56780 h 215717"/>
            </a:gdLst>
            <a:ahLst/>
            <a:cxnLst>
              <a:cxn ang="0">
                <a:pos x="connsiteX0" y="connsiteY0"/>
              </a:cxn>
              <a:cxn ang="0">
                <a:pos x="connsiteX1" y="connsiteY1"/>
              </a:cxn>
              <a:cxn ang="0">
                <a:pos x="connsiteX2" y="connsiteY2"/>
              </a:cxn>
              <a:cxn ang="0">
                <a:pos x="connsiteX3" y="connsiteY3"/>
              </a:cxn>
            </a:cxnLst>
            <a:rect l="l" t="t" r="r" b="b"/>
            <a:pathLst>
              <a:path w="262141" h="215717">
                <a:moveTo>
                  <a:pt x="262142" y="56780"/>
                </a:moveTo>
                <a:lnTo>
                  <a:pt x="113967" y="215717"/>
                </a:lnTo>
                <a:cubicBezTo>
                  <a:pt x="113967" y="215717"/>
                  <a:pt x="113967" y="90813"/>
                  <a:pt x="0" y="0"/>
                </a:cubicBezTo>
                <a:cubicBezTo>
                  <a:pt x="216532" y="0"/>
                  <a:pt x="262142" y="56780"/>
                  <a:pt x="262142" y="56780"/>
                </a:cubicBezTo>
                <a:close/>
              </a:path>
            </a:pathLst>
          </a:custGeom>
          <a:noFill/>
          <a:ln w="17449" cap="rnd">
            <a:solidFill>
              <a:srgbClr val="10B3B7"/>
            </a:solidFill>
            <a:prstDash val="solid"/>
            <a:round/>
          </a:ln>
        </p:spPr>
        <p:txBody>
          <a:bodyPr rtlCol="1" anchor="ctr"/>
          <a:lstStyle/>
          <a:p>
            <a:endParaRPr lang="fa-IR"/>
          </a:p>
        </p:txBody>
      </p:sp>
      <p:sp>
        <p:nvSpPr>
          <p:cNvPr id="121" name="Freeform: Shape 120">
            <a:extLst>
              <a:ext uri="{FF2B5EF4-FFF2-40B4-BE49-F238E27FC236}">
                <a16:creationId xmlns:a16="http://schemas.microsoft.com/office/drawing/2014/main" id="{8BA1AED8-6F4D-4993-8110-FCE53D5A0C46}"/>
              </a:ext>
            </a:extLst>
          </p:cNvPr>
          <p:cNvSpPr/>
          <p:nvPr/>
        </p:nvSpPr>
        <p:spPr>
          <a:xfrm>
            <a:off x="3018351" y="2485084"/>
            <a:ext cx="472631" cy="533827"/>
          </a:xfrm>
          <a:custGeom>
            <a:avLst/>
            <a:gdLst>
              <a:gd name="connsiteX0" fmla="*/ 428642 w 428642"/>
              <a:gd name="connsiteY0" fmla="*/ 181568 h 484142"/>
              <a:gd name="connsiteX1" fmla="*/ 428642 w 428642"/>
              <a:gd name="connsiteY1" fmla="*/ 0 h 484142"/>
              <a:gd name="connsiteX2" fmla="*/ 0 w 428642"/>
              <a:gd name="connsiteY2" fmla="*/ 0 h 484142"/>
              <a:gd name="connsiteX3" fmla="*/ 0 w 428642"/>
              <a:gd name="connsiteY3" fmla="*/ 484142 h 484142"/>
            </a:gdLst>
            <a:ahLst/>
            <a:cxnLst>
              <a:cxn ang="0">
                <a:pos x="connsiteX0" y="connsiteY0"/>
              </a:cxn>
              <a:cxn ang="0">
                <a:pos x="connsiteX1" y="connsiteY1"/>
              </a:cxn>
              <a:cxn ang="0">
                <a:pos x="connsiteX2" y="connsiteY2"/>
              </a:cxn>
              <a:cxn ang="0">
                <a:pos x="connsiteX3" y="connsiteY3"/>
              </a:cxn>
            </a:cxnLst>
            <a:rect l="l" t="t" r="r" b="b"/>
            <a:pathLst>
              <a:path w="428642" h="484142">
                <a:moveTo>
                  <a:pt x="428642" y="181568"/>
                </a:moveTo>
                <a:lnTo>
                  <a:pt x="428642" y="0"/>
                </a:lnTo>
                <a:lnTo>
                  <a:pt x="0" y="0"/>
                </a:lnTo>
                <a:lnTo>
                  <a:pt x="0" y="484142"/>
                </a:lnTo>
              </a:path>
            </a:pathLst>
          </a:custGeom>
          <a:noFill/>
          <a:ln w="17449" cap="rnd">
            <a:solidFill>
              <a:srgbClr val="10B3B7"/>
            </a:solidFill>
            <a:prstDash val="solid"/>
            <a:round/>
          </a:ln>
        </p:spPr>
        <p:txBody>
          <a:bodyPr rtlCol="1" anchor="ctr"/>
          <a:lstStyle/>
          <a:p>
            <a:endParaRPr lang="fa-IR"/>
          </a:p>
        </p:txBody>
      </p:sp>
      <p:sp>
        <p:nvSpPr>
          <p:cNvPr id="122" name="Freeform: Shape 121">
            <a:extLst>
              <a:ext uri="{FF2B5EF4-FFF2-40B4-BE49-F238E27FC236}">
                <a16:creationId xmlns:a16="http://schemas.microsoft.com/office/drawing/2014/main" id="{EDA042E7-CDA3-4C26-AD29-A774A255B84F}"/>
              </a:ext>
            </a:extLst>
          </p:cNvPr>
          <p:cNvSpPr/>
          <p:nvPr/>
        </p:nvSpPr>
        <p:spPr>
          <a:xfrm>
            <a:off x="2681516" y="2154343"/>
            <a:ext cx="527669" cy="1054440"/>
          </a:xfrm>
          <a:custGeom>
            <a:avLst/>
            <a:gdLst>
              <a:gd name="connsiteX0" fmla="*/ 478557 w 478557"/>
              <a:gd name="connsiteY0" fmla="*/ 243235 h 956300"/>
              <a:gd name="connsiteX1" fmla="*/ 478557 w 478557"/>
              <a:gd name="connsiteY1" fmla="*/ 132642 h 956300"/>
              <a:gd name="connsiteX2" fmla="*/ 198032 w 478557"/>
              <a:gd name="connsiteY2" fmla="*/ 132642 h 956300"/>
              <a:gd name="connsiteX3" fmla="*/ 198032 w 478557"/>
              <a:gd name="connsiteY3" fmla="*/ 0 h 956300"/>
              <a:gd name="connsiteX4" fmla="*/ 0 w 478557"/>
              <a:gd name="connsiteY4" fmla="*/ 0 h 956300"/>
              <a:gd name="connsiteX5" fmla="*/ 0 w 478557"/>
              <a:gd name="connsiteY5" fmla="*/ 956300 h 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557" h="956300">
                <a:moveTo>
                  <a:pt x="478557" y="243235"/>
                </a:moveTo>
                <a:lnTo>
                  <a:pt x="478557" y="132642"/>
                </a:lnTo>
                <a:lnTo>
                  <a:pt x="198032" y="132642"/>
                </a:lnTo>
                <a:lnTo>
                  <a:pt x="198032" y="0"/>
                </a:lnTo>
                <a:lnTo>
                  <a:pt x="0" y="0"/>
                </a:lnTo>
                <a:lnTo>
                  <a:pt x="0" y="956300"/>
                </a:lnTo>
              </a:path>
            </a:pathLst>
          </a:custGeom>
          <a:noFill/>
          <a:ln w="17449" cap="rnd">
            <a:solidFill>
              <a:srgbClr val="10B3B7"/>
            </a:solidFill>
            <a:prstDash val="solid"/>
            <a:round/>
          </a:ln>
        </p:spPr>
        <p:txBody>
          <a:bodyPr rtlCol="1" anchor="ctr"/>
          <a:lstStyle/>
          <a:p>
            <a:endParaRPr lang="fa-IR"/>
          </a:p>
        </p:txBody>
      </p:sp>
      <p:sp>
        <p:nvSpPr>
          <p:cNvPr id="123" name="Freeform: Shape 122">
            <a:extLst>
              <a:ext uri="{FF2B5EF4-FFF2-40B4-BE49-F238E27FC236}">
                <a16:creationId xmlns:a16="http://schemas.microsoft.com/office/drawing/2014/main" id="{EBD4178D-2962-447B-BE40-6EE908AFCCA6}"/>
              </a:ext>
            </a:extLst>
          </p:cNvPr>
          <p:cNvSpPr/>
          <p:nvPr/>
        </p:nvSpPr>
        <p:spPr>
          <a:xfrm>
            <a:off x="4053547" y="2717807"/>
            <a:ext cx="423559" cy="319449"/>
          </a:xfrm>
          <a:custGeom>
            <a:avLst/>
            <a:gdLst>
              <a:gd name="connsiteX0" fmla="*/ 0 w 384137"/>
              <a:gd name="connsiteY0" fmla="*/ 0 h 289717"/>
              <a:gd name="connsiteX1" fmla="*/ 384137 w 384137"/>
              <a:gd name="connsiteY1" fmla="*/ 0 h 289717"/>
              <a:gd name="connsiteX2" fmla="*/ 384137 w 384137"/>
              <a:gd name="connsiteY2" fmla="*/ 289717 h 289717"/>
            </a:gdLst>
            <a:ahLst/>
            <a:cxnLst>
              <a:cxn ang="0">
                <a:pos x="connsiteX0" y="connsiteY0"/>
              </a:cxn>
              <a:cxn ang="0">
                <a:pos x="connsiteX1" y="connsiteY1"/>
              </a:cxn>
              <a:cxn ang="0">
                <a:pos x="connsiteX2" y="connsiteY2"/>
              </a:cxn>
            </a:cxnLst>
            <a:rect l="l" t="t" r="r" b="b"/>
            <a:pathLst>
              <a:path w="384137" h="289717">
                <a:moveTo>
                  <a:pt x="0" y="0"/>
                </a:moveTo>
                <a:lnTo>
                  <a:pt x="384137" y="0"/>
                </a:lnTo>
                <a:lnTo>
                  <a:pt x="384137" y="289717"/>
                </a:lnTo>
              </a:path>
            </a:pathLst>
          </a:custGeom>
          <a:noFill/>
          <a:ln w="17449" cap="rnd">
            <a:solidFill>
              <a:srgbClr val="10B3B7"/>
            </a:solidFill>
            <a:prstDash val="solid"/>
            <a:round/>
          </a:ln>
        </p:spPr>
        <p:txBody>
          <a:bodyPr rtlCol="1" anchor="ctr"/>
          <a:lstStyle/>
          <a:p>
            <a:endParaRPr lang="fa-IR"/>
          </a:p>
        </p:txBody>
      </p:sp>
      <p:sp>
        <p:nvSpPr>
          <p:cNvPr id="124" name="Freeform: Shape 123">
            <a:extLst>
              <a:ext uri="{FF2B5EF4-FFF2-40B4-BE49-F238E27FC236}">
                <a16:creationId xmlns:a16="http://schemas.microsoft.com/office/drawing/2014/main" id="{8C2AE04D-F7CE-4EEB-A82C-606D740282F7}"/>
              </a:ext>
            </a:extLst>
          </p:cNvPr>
          <p:cNvSpPr/>
          <p:nvPr/>
        </p:nvSpPr>
        <p:spPr>
          <a:xfrm>
            <a:off x="4990664" y="2301304"/>
            <a:ext cx="196929" cy="539985"/>
          </a:xfrm>
          <a:custGeom>
            <a:avLst/>
            <a:gdLst>
              <a:gd name="connsiteX0" fmla="*/ 178601 w 178600"/>
              <a:gd name="connsiteY0" fmla="*/ 0 h 489727"/>
              <a:gd name="connsiteX1" fmla="*/ 0 w 178600"/>
              <a:gd name="connsiteY1" fmla="*/ 0 h 489727"/>
              <a:gd name="connsiteX2" fmla="*/ 0 w 178600"/>
              <a:gd name="connsiteY2" fmla="*/ 489727 h 489727"/>
            </a:gdLst>
            <a:ahLst/>
            <a:cxnLst>
              <a:cxn ang="0">
                <a:pos x="connsiteX0" y="connsiteY0"/>
              </a:cxn>
              <a:cxn ang="0">
                <a:pos x="connsiteX1" y="connsiteY1"/>
              </a:cxn>
              <a:cxn ang="0">
                <a:pos x="connsiteX2" y="connsiteY2"/>
              </a:cxn>
            </a:cxnLst>
            <a:rect l="l" t="t" r="r" b="b"/>
            <a:pathLst>
              <a:path w="178600" h="489727">
                <a:moveTo>
                  <a:pt x="178601" y="0"/>
                </a:moveTo>
                <a:lnTo>
                  <a:pt x="0" y="0"/>
                </a:lnTo>
                <a:lnTo>
                  <a:pt x="0" y="489727"/>
                </a:lnTo>
              </a:path>
            </a:pathLst>
          </a:custGeom>
          <a:noFill/>
          <a:ln w="17449" cap="rnd">
            <a:solidFill>
              <a:srgbClr val="10B3B7"/>
            </a:solidFill>
            <a:prstDash val="solid"/>
            <a:round/>
          </a:ln>
        </p:spPr>
        <p:txBody>
          <a:bodyPr rtlCol="1" anchor="ctr"/>
          <a:lstStyle/>
          <a:p>
            <a:endParaRPr lang="fa-IR"/>
          </a:p>
        </p:txBody>
      </p:sp>
      <p:sp>
        <p:nvSpPr>
          <p:cNvPr id="125" name="Freeform: Shape 124">
            <a:extLst>
              <a:ext uri="{FF2B5EF4-FFF2-40B4-BE49-F238E27FC236}">
                <a16:creationId xmlns:a16="http://schemas.microsoft.com/office/drawing/2014/main" id="{B26FFFE1-8E8E-4D40-AA0A-DF0391FC3C49}"/>
              </a:ext>
            </a:extLst>
          </p:cNvPr>
          <p:cNvSpPr/>
          <p:nvPr/>
        </p:nvSpPr>
        <p:spPr>
          <a:xfrm>
            <a:off x="5068089" y="2387068"/>
            <a:ext cx="6414" cy="460315"/>
          </a:xfrm>
          <a:custGeom>
            <a:avLst/>
            <a:gdLst>
              <a:gd name="connsiteX0" fmla="*/ 0 w 5817"/>
              <a:gd name="connsiteY0" fmla="*/ 0 h 417472"/>
              <a:gd name="connsiteX1" fmla="*/ 0 w 5817"/>
              <a:gd name="connsiteY1" fmla="*/ 417472 h 417472"/>
            </a:gdLst>
            <a:ahLst/>
            <a:cxnLst>
              <a:cxn ang="0">
                <a:pos x="connsiteX0" y="connsiteY0"/>
              </a:cxn>
              <a:cxn ang="0">
                <a:pos x="connsiteX1" y="connsiteY1"/>
              </a:cxn>
            </a:cxnLst>
            <a:rect l="l" t="t" r="r" b="b"/>
            <a:pathLst>
              <a:path w="5817" h="417472">
                <a:moveTo>
                  <a:pt x="0" y="0"/>
                </a:moveTo>
                <a:lnTo>
                  <a:pt x="0" y="417472"/>
                </a:lnTo>
              </a:path>
            </a:pathLst>
          </a:custGeom>
          <a:ln w="17449" cap="rnd">
            <a:solidFill>
              <a:srgbClr val="10B3B7"/>
            </a:solidFill>
            <a:prstDash val="solid"/>
            <a:round/>
          </a:ln>
        </p:spPr>
        <p:txBody>
          <a:bodyPr rtlCol="1" anchor="ctr"/>
          <a:lstStyle/>
          <a:p>
            <a:endParaRPr lang="fa-IR"/>
          </a:p>
        </p:txBody>
      </p:sp>
      <p:sp>
        <p:nvSpPr>
          <p:cNvPr id="126" name="Freeform: Shape 125">
            <a:extLst>
              <a:ext uri="{FF2B5EF4-FFF2-40B4-BE49-F238E27FC236}">
                <a16:creationId xmlns:a16="http://schemas.microsoft.com/office/drawing/2014/main" id="{3E80D125-0DEB-4302-9761-D9E390EBCBAF}"/>
              </a:ext>
            </a:extLst>
          </p:cNvPr>
          <p:cNvSpPr/>
          <p:nvPr/>
        </p:nvSpPr>
        <p:spPr>
          <a:xfrm>
            <a:off x="2796724" y="2240108"/>
            <a:ext cx="6414" cy="968676"/>
          </a:xfrm>
          <a:custGeom>
            <a:avLst/>
            <a:gdLst>
              <a:gd name="connsiteX0" fmla="*/ 0 w 5817"/>
              <a:gd name="connsiteY0" fmla="*/ 0 h 878518"/>
              <a:gd name="connsiteX1" fmla="*/ 0 w 5817"/>
              <a:gd name="connsiteY1" fmla="*/ 878519 h 878518"/>
            </a:gdLst>
            <a:ahLst/>
            <a:cxnLst>
              <a:cxn ang="0">
                <a:pos x="connsiteX0" y="connsiteY0"/>
              </a:cxn>
              <a:cxn ang="0">
                <a:pos x="connsiteX1" y="connsiteY1"/>
              </a:cxn>
            </a:cxnLst>
            <a:rect l="l" t="t" r="r" b="b"/>
            <a:pathLst>
              <a:path w="5817" h="878518">
                <a:moveTo>
                  <a:pt x="0" y="0"/>
                </a:moveTo>
                <a:lnTo>
                  <a:pt x="0" y="878519"/>
                </a:lnTo>
              </a:path>
            </a:pathLst>
          </a:custGeom>
          <a:ln w="17449" cap="rnd">
            <a:solidFill>
              <a:srgbClr val="10B3B7"/>
            </a:solidFill>
            <a:prstDash val="solid"/>
            <a:round/>
          </a:ln>
        </p:spPr>
        <p:txBody>
          <a:bodyPr rtlCol="1" anchor="ctr"/>
          <a:lstStyle/>
          <a:p>
            <a:endParaRPr lang="fa-IR"/>
          </a:p>
        </p:txBody>
      </p:sp>
      <p:sp>
        <p:nvSpPr>
          <p:cNvPr id="127" name="Freeform: Shape 126">
            <a:extLst>
              <a:ext uri="{FF2B5EF4-FFF2-40B4-BE49-F238E27FC236}">
                <a16:creationId xmlns:a16="http://schemas.microsoft.com/office/drawing/2014/main" id="{A190D8F5-2634-4EA9-BED6-489167E483C1}"/>
              </a:ext>
            </a:extLst>
          </p:cNvPr>
          <p:cNvSpPr/>
          <p:nvPr/>
        </p:nvSpPr>
        <p:spPr>
          <a:xfrm>
            <a:off x="3108925" y="2589193"/>
            <a:ext cx="6414" cy="368458"/>
          </a:xfrm>
          <a:custGeom>
            <a:avLst/>
            <a:gdLst>
              <a:gd name="connsiteX0" fmla="*/ 0 w 5817"/>
              <a:gd name="connsiteY0" fmla="*/ 0 h 334164"/>
              <a:gd name="connsiteX1" fmla="*/ 0 w 5817"/>
              <a:gd name="connsiteY1" fmla="*/ 334164 h 334164"/>
            </a:gdLst>
            <a:ahLst/>
            <a:cxnLst>
              <a:cxn ang="0">
                <a:pos x="connsiteX0" y="connsiteY0"/>
              </a:cxn>
              <a:cxn ang="0">
                <a:pos x="connsiteX1" y="connsiteY1"/>
              </a:cxn>
            </a:cxnLst>
            <a:rect l="l" t="t" r="r" b="b"/>
            <a:pathLst>
              <a:path w="5817" h="334164">
                <a:moveTo>
                  <a:pt x="0" y="0"/>
                </a:moveTo>
                <a:lnTo>
                  <a:pt x="0" y="334164"/>
                </a:lnTo>
              </a:path>
            </a:pathLst>
          </a:custGeom>
          <a:ln w="17449" cap="rnd">
            <a:solidFill>
              <a:srgbClr val="10B3B7"/>
            </a:solidFill>
            <a:prstDash val="solid"/>
            <a:round/>
          </a:ln>
        </p:spPr>
        <p:txBody>
          <a:bodyPr rtlCol="1" anchor="ctr"/>
          <a:lstStyle/>
          <a:p>
            <a:endParaRPr lang="fa-IR"/>
          </a:p>
        </p:txBody>
      </p:sp>
      <p:sp>
        <p:nvSpPr>
          <p:cNvPr id="128" name="Freeform: Shape 127">
            <a:extLst>
              <a:ext uri="{FF2B5EF4-FFF2-40B4-BE49-F238E27FC236}">
                <a16:creationId xmlns:a16="http://schemas.microsoft.com/office/drawing/2014/main" id="{0A3FE95A-5E76-42CF-A173-7F2D9E888780}"/>
              </a:ext>
            </a:extLst>
          </p:cNvPr>
          <p:cNvSpPr/>
          <p:nvPr/>
        </p:nvSpPr>
        <p:spPr>
          <a:xfrm>
            <a:off x="5802759" y="2264547"/>
            <a:ext cx="6414" cy="1039174"/>
          </a:xfrm>
          <a:custGeom>
            <a:avLst/>
            <a:gdLst>
              <a:gd name="connsiteX0" fmla="*/ 0 w 5817"/>
              <a:gd name="connsiteY0" fmla="*/ 0 h 942454"/>
              <a:gd name="connsiteX1" fmla="*/ 0 w 5817"/>
              <a:gd name="connsiteY1" fmla="*/ 942454 h 942454"/>
            </a:gdLst>
            <a:ahLst/>
            <a:cxnLst>
              <a:cxn ang="0">
                <a:pos x="connsiteX0" y="connsiteY0"/>
              </a:cxn>
              <a:cxn ang="0">
                <a:pos x="connsiteX1" y="connsiteY1"/>
              </a:cxn>
            </a:cxnLst>
            <a:rect l="l" t="t" r="r" b="b"/>
            <a:pathLst>
              <a:path w="5817" h="942454">
                <a:moveTo>
                  <a:pt x="0" y="0"/>
                </a:moveTo>
                <a:lnTo>
                  <a:pt x="0" y="942454"/>
                </a:lnTo>
              </a:path>
            </a:pathLst>
          </a:custGeom>
          <a:ln w="17449" cap="rnd">
            <a:solidFill>
              <a:srgbClr val="10B3B7"/>
            </a:solidFill>
            <a:prstDash val="solid"/>
            <a:round/>
          </a:ln>
        </p:spPr>
        <p:txBody>
          <a:bodyPr rtlCol="1" anchor="ctr"/>
          <a:lstStyle/>
          <a:p>
            <a:endParaRPr lang="fa-IR"/>
          </a:p>
        </p:txBody>
      </p:sp>
      <p:sp>
        <p:nvSpPr>
          <p:cNvPr id="129" name="Freeform: Shape 128">
            <a:extLst>
              <a:ext uri="{FF2B5EF4-FFF2-40B4-BE49-F238E27FC236}">
                <a16:creationId xmlns:a16="http://schemas.microsoft.com/office/drawing/2014/main" id="{402D4A8C-8BC4-4A41-BFB6-491DC06A4307}"/>
              </a:ext>
            </a:extLst>
          </p:cNvPr>
          <p:cNvSpPr/>
          <p:nvPr/>
        </p:nvSpPr>
        <p:spPr>
          <a:xfrm>
            <a:off x="5741563" y="2264547"/>
            <a:ext cx="6414" cy="1039174"/>
          </a:xfrm>
          <a:custGeom>
            <a:avLst/>
            <a:gdLst>
              <a:gd name="connsiteX0" fmla="*/ 0 w 5817"/>
              <a:gd name="connsiteY0" fmla="*/ 0 h 942454"/>
              <a:gd name="connsiteX1" fmla="*/ 0 w 5817"/>
              <a:gd name="connsiteY1" fmla="*/ 942454 h 942454"/>
            </a:gdLst>
            <a:ahLst/>
            <a:cxnLst>
              <a:cxn ang="0">
                <a:pos x="connsiteX0" y="connsiteY0"/>
              </a:cxn>
              <a:cxn ang="0">
                <a:pos x="connsiteX1" y="connsiteY1"/>
              </a:cxn>
            </a:cxnLst>
            <a:rect l="l" t="t" r="r" b="b"/>
            <a:pathLst>
              <a:path w="5817" h="942454">
                <a:moveTo>
                  <a:pt x="0" y="0"/>
                </a:moveTo>
                <a:lnTo>
                  <a:pt x="0" y="942454"/>
                </a:lnTo>
              </a:path>
            </a:pathLst>
          </a:custGeom>
          <a:ln w="17449" cap="rnd">
            <a:solidFill>
              <a:srgbClr val="10B3B7"/>
            </a:solidFill>
            <a:prstDash val="solid"/>
            <a:round/>
          </a:ln>
        </p:spPr>
        <p:txBody>
          <a:bodyPr rtlCol="1" anchor="ctr"/>
          <a:lstStyle/>
          <a:p>
            <a:endParaRPr lang="fa-IR"/>
          </a:p>
        </p:txBody>
      </p:sp>
      <p:sp>
        <p:nvSpPr>
          <p:cNvPr id="130" name="Freeform: Shape 129">
            <a:extLst>
              <a:ext uri="{FF2B5EF4-FFF2-40B4-BE49-F238E27FC236}">
                <a16:creationId xmlns:a16="http://schemas.microsoft.com/office/drawing/2014/main" id="{4274CEC3-FED8-4F7F-BA9A-9D87692B135C}"/>
              </a:ext>
            </a:extLst>
          </p:cNvPr>
          <p:cNvSpPr/>
          <p:nvPr/>
        </p:nvSpPr>
        <p:spPr>
          <a:xfrm>
            <a:off x="5404088" y="2264547"/>
            <a:ext cx="6414" cy="1039174"/>
          </a:xfrm>
          <a:custGeom>
            <a:avLst/>
            <a:gdLst>
              <a:gd name="connsiteX0" fmla="*/ 0 w 5817"/>
              <a:gd name="connsiteY0" fmla="*/ 0 h 942454"/>
              <a:gd name="connsiteX1" fmla="*/ 0 w 5817"/>
              <a:gd name="connsiteY1" fmla="*/ 942454 h 942454"/>
            </a:gdLst>
            <a:ahLst/>
            <a:cxnLst>
              <a:cxn ang="0">
                <a:pos x="connsiteX0" y="connsiteY0"/>
              </a:cxn>
              <a:cxn ang="0">
                <a:pos x="connsiteX1" y="connsiteY1"/>
              </a:cxn>
            </a:cxnLst>
            <a:rect l="l" t="t" r="r" b="b"/>
            <a:pathLst>
              <a:path w="5817" h="942454">
                <a:moveTo>
                  <a:pt x="0" y="0"/>
                </a:moveTo>
                <a:lnTo>
                  <a:pt x="0" y="942454"/>
                </a:lnTo>
              </a:path>
            </a:pathLst>
          </a:custGeom>
          <a:ln w="17449" cap="rnd">
            <a:solidFill>
              <a:srgbClr val="10B3B7"/>
            </a:solidFill>
            <a:prstDash val="solid"/>
            <a:round/>
          </a:ln>
        </p:spPr>
        <p:txBody>
          <a:bodyPr rtlCol="1" anchor="ctr"/>
          <a:lstStyle/>
          <a:p>
            <a:endParaRPr lang="fa-IR"/>
          </a:p>
        </p:txBody>
      </p:sp>
      <p:sp>
        <p:nvSpPr>
          <p:cNvPr id="131" name="Freeform: Shape 130">
            <a:extLst>
              <a:ext uri="{FF2B5EF4-FFF2-40B4-BE49-F238E27FC236}">
                <a16:creationId xmlns:a16="http://schemas.microsoft.com/office/drawing/2014/main" id="{900371C7-4280-491A-A61C-5CB9938107DE}"/>
              </a:ext>
            </a:extLst>
          </p:cNvPr>
          <p:cNvSpPr/>
          <p:nvPr/>
        </p:nvSpPr>
        <p:spPr>
          <a:xfrm>
            <a:off x="5338146" y="2264547"/>
            <a:ext cx="6414" cy="1039174"/>
          </a:xfrm>
          <a:custGeom>
            <a:avLst/>
            <a:gdLst>
              <a:gd name="connsiteX0" fmla="*/ 0 w 5817"/>
              <a:gd name="connsiteY0" fmla="*/ 0 h 942454"/>
              <a:gd name="connsiteX1" fmla="*/ 0 w 5817"/>
              <a:gd name="connsiteY1" fmla="*/ 942454 h 942454"/>
            </a:gdLst>
            <a:ahLst/>
            <a:cxnLst>
              <a:cxn ang="0">
                <a:pos x="connsiteX0" y="connsiteY0"/>
              </a:cxn>
              <a:cxn ang="0">
                <a:pos x="connsiteX1" y="connsiteY1"/>
              </a:cxn>
            </a:cxnLst>
            <a:rect l="l" t="t" r="r" b="b"/>
            <a:pathLst>
              <a:path w="5817" h="942454">
                <a:moveTo>
                  <a:pt x="0" y="0"/>
                </a:moveTo>
                <a:lnTo>
                  <a:pt x="0" y="942454"/>
                </a:lnTo>
              </a:path>
            </a:pathLst>
          </a:custGeom>
          <a:ln w="17449" cap="rnd">
            <a:solidFill>
              <a:srgbClr val="10B3B7"/>
            </a:solidFill>
            <a:prstDash val="solid"/>
            <a:round/>
          </a:ln>
        </p:spPr>
        <p:txBody>
          <a:bodyPr rtlCol="1" anchor="ctr"/>
          <a:lstStyle/>
          <a:p>
            <a:endParaRPr lang="fa-IR"/>
          </a:p>
        </p:txBody>
      </p:sp>
      <p:sp>
        <p:nvSpPr>
          <p:cNvPr id="132" name="Freeform: Shape 131">
            <a:extLst>
              <a:ext uri="{FF2B5EF4-FFF2-40B4-BE49-F238E27FC236}">
                <a16:creationId xmlns:a16="http://schemas.microsoft.com/office/drawing/2014/main" id="{EBFFE7E6-1102-4B3D-BB64-77E6E9605FAC}"/>
              </a:ext>
            </a:extLst>
          </p:cNvPr>
          <p:cNvSpPr/>
          <p:nvPr/>
        </p:nvSpPr>
        <p:spPr>
          <a:xfrm>
            <a:off x="2547695" y="2527391"/>
            <a:ext cx="181494" cy="87267"/>
          </a:xfrm>
          <a:custGeom>
            <a:avLst/>
            <a:gdLst>
              <a:gd name="connsiteX0" fmla="*/ 9959 w 164602"/>
              <a:gd name="connsiteY0" fmla="*/ 79145 h 79145"/>
              <a:gd name="connsiteX1" fmla="*/ 161159 w 164602"/>
              <a:gd name="connsiteY1" fmla="*/ 79145 h 79145"/>
              <a:gd name="connsiteX2" fmla="*/ 139576 w 164602"/>
              <a:gd name="connsiteY2" fmla="*/ 42436 h 79145"/>
              <a:gd name="connsiteX3" fmla="*/ 53184 w 164602"/>
              <a:gd name="connsiteY3" fmla="*/ 21435 h 79145"/>
              <a:gd name="connsiteX4" fmla="*/ 9959 w 164602"/>
              <a:gd name="connsiteY4" fmla="*/ 79145 h 7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02" h="79145">
                <a:moveTo>
                  <a:pt x="9959" y="79145"/>
                </a:moveTo>
                <a:lnTo>
                  <a:pt x="161159" y="79145"/>
                </a:lnTo>
                <a:cubicBezTo>
                  <a:pt x="161159" y="79145"/>
                  <a:pt x="177332" y="47672"/>
                  <a:pt x="139576" y="42436"/>
                </a:cubicBezTo>
                <a:cubicBezTo>
                  <a:pt x="139576" y="-9980"/>
                  <a:pt x="69357" y="-9980"/>
                  <a:pt x="53184" y="21435"/>
                </a:cubicBezTo>
                <a:cubicBezTo>
                  <a:pt x="15369" y="10963"/>
                  <a:pt x="-17035" y="47672"/>
                  <a:pt x="9959" y="79145"/>
                </a:cubicBezTo>
              </a:path>
            </a:pathLst>
          </a:custGeom>
          <a:solidFill>
            <a:srgbClr val="163B42"/>
          </a:solidFill>
          <a:ln w="5816" cap="flat">
            <a:noFill/>
            <a:prstDash val="solid"/>
            <a:miter/>
          </a:ln>
        </p:spPr>
        <p:txBody>
          <a:bodyPr rtlCol="1" anchor="ctr"/>
          <a:lstStyle/>
          <a:p>
            <a:endParaRPr lang="fa-IR"/>
          </a:p>
        </p:txBody>
      </p:sp>
      <p:sp>
        <p:nvSpPr>
          <p:cNvPr id="133" name="Freeform: Shape 132">
            <a:extLst>
              <a:ext uri="{FF2B5EF4-FFF2-40B4-BE49-F238E27FC236}">
                <a16:creationId xmlns:a16="http://schemas.microsoft.com/office/drawing/2014/main" id="{060D7910-6A75-44B9-87E9-F0F69359100F}"/>
              </a:ext>
            </a:extLst>
          </p:cNvPr>
          <p:cNvSpPr/>
          <p:nvPr/>
        </p:nvSpPr>
        <p:spPr>
          <a:xfrm>
            <a:off x="2547695" y="2527391"/>
            <a:ext cx="181494" cy="87267"/>
          </a:xfrm>
          <a:custGeom>
            <a:avLst/>
            <a:gdLst>
              <a:gd name="connsiteX0" fmla="*/ 9959 w 164602"/>
              <a:gd name="connsiteY0" fmla="*/ 79145 h 79145"/>
              <a:gd name="connsiteX1" fmla="*/ 161159 w 164602"/>
              <a:gd name="connsiteY1" fmla="*/ 79145 h 79145"/>
              <a:gd name="connsiteX2" fmla="*/ 139576 w 164602"/>
              <a:gd name="connsiteY2" fmla="*/ 42436 h 79145"/>
              <a:gd name="connsiteX3" fmla="*/ 53184 w 164602"/>
              <a:gd name="connsiteY3" fmla="*/ 21435 h 79145"/>
              <a:gd name="connsiteX4" fmla="*/ 9959 w 164602"/>
              <a:gd name="connsiteY4" fmla="*/ 79145 h 7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02" h="79145">
                <a:moveTo>
                  <a:pt x="9959" y="79145"/>
                </a:moveTo>
                <a:lnTo>
                  <a:pt x="161159" y="79145"/>
                </a:lnTo>
                <a:cubicBezTo>
                  <a:pt x="161159" y="79145"/>
                  <a:pt x="177332" y="47672"/>
                  <a:pt x="139576" y="42436"/>
                </a:cubicBezTo>
                <a:cubicBezTo>
                  <a:pt x="139576" y="-9980"/>
                  <a:pt x="69357" y="-9980"/>
                  <a:pt x="53184" y="21435"/>
                </a:cubicBezTo>
                <a:cubicBezTo>
                  <a:pt x="15369" y="10963"/>
                  <a:pt x="-17035" y="47672"/>
                  <a:pt x="9959" y="79145"/>
                </a:cubicBezTo>
                <a:close/>
              </a:path>
            </a:pathLst>
          </a:custGeom>
          <a:noFill/>
          <a:ln w="17449" cap="rnd">
            <a:solidFill>
              <a:srgbClr val="10B3B7"/>
            </a:solidFill>
            <a:prstDash val="solid"/>
            <a:round/>
          </a:ln>
        </p:spPr>
        <p:txBody>
          <a:bodyPr rtlCol="1" anchor="ctr"/>
          <a:lstStyle/>
          <a:p>
            <a:endParaRPr lang="fa-IR"/>
          </a:p>
        </p:txBody>
      </p:sp>
      <p:sp>
        <p:nvSpPr>
          <p:cNvPr id="134" name="Freeform: Shape 133">
            <a:extLst>
              <a:ext uri="{FF2B5EF4-FFF2-40B4-BE49-F238E27FC236}">
                <a16:creationId xmlns:a16="http://schemas.microsoft.com/office/drawing/2014/main" id="{6C8FB3A1-B0A7-470B-A1F4-C5375307F504}"/>
              </a:ext>
            </a:extLst>
          </p:cNvPr>
          <p:cNvSpPr/>
          <p:nvPr/>
        </p:nvSpPr>
        <p:spPr>
          <a:xfrm>
            <a:off x="2424225" y="2736216"/>
            <a:ext cx="184742" cy="478661"/>
          </a:xfrm>
          <a:custGeom>
            <a:avLst/>
            <a:gdLst>
              <a:gd name="connsiteX0" fmla="*/ 167547 w 167547"/>
              <a:gd name="connsiteY0" fmla="*/ 0 h 434110"/>
              <a:gd name="connsiteX1" fmla="*/ 0 w 167547"/>
              <a:gd name="connsiteY1" fmla="*/ 0 h 434110"/>
              <a:gd name="connsiteX2" fmla="*/ 0 w 167547"/>
              <a:gd name="connsiteY2" fmla="*/ 434111 h 434110"/>
            </a:gdLst>
            <a:ahLst/>
            <a:cxnLst>
              <a:cxn ang="0">
                <a:pos x="connsiteX0" y="connsiteY0"/>
              </a:cxn>
              <a:cxn ang="0">
                <a:pos x="connsiteX1" y="connsiteY1"/>
              </a:cxn>
              <a:cxn ang="0">
                <a:pos x="connsiteX2" y="connsiteY2"/>
              </a:cxn>
            </a:cxnLst>
            <a:rect l="l" t="t" r="r" b="b"/>
            <a:pathLst>
              <a:path w="167547" h="434110">
                <a:moveTo>
                  <a:pt x="167547" y="0"/>
                </a:moveTo>
                <a:lnTo>
                  <a:pt x="0" y="0"/>
                </a:lnTo>
                <a:lnTo>
                  <a:pt x="0" y="434111"/>
                </a:lnTo>
              </a:path>
            </a:pathLst>
          </a:custGeom>
          <a:noFill/>
          <a:ln w="17449" cap="rnd">
            <a:solidFill>
              <a:srgbClr val="10B3B7"/>
            </a:solidFill>
            <a:prstDash val="solid"/>
            <a:round/>
          </a:ln>
        </p:spPr>
        <p:txBody>
          <a:bodyPr rtlCol="1" anchor="ctr"/>
          <a:lstStyle/>
          <a:p>
            <a:endParaRPr lang="fa-IR"/>
          </a:p>
        </p:txBody>
      </p:sp>
      <p:sp>
        <p:nvSpPr>
          <p:cNvPr id="135" name="Freeform: Shape 134">
            <a:extLst>
              <a:ext uri="{FF2B5EF4-FFF2-40B4-BE49-F238E27FC236}">
                <a16:creationId xmlns:a16="http://schemas.microsoft.com/office/drawing/2014/main" id="{8D68793F-AA8A-4341-8222-75D1DE417EA0}"/>
              </a:ext>
            </a:extLst>
          </p:cNvPr>
          <p:cNvSpPr/>
          <p:nvPr/>
        </p:nvSpPr>
        <p:spPr>
          <a:xfrm>
            <a:off x="2166997" y="2962847"/>
            <a:ext cx="184678" cy="252031"/>
          </a:xfrm>
          <a:custGeom>
            <a:avLst/>
            <a:gdLst>
              <a:gd name="connsiteX0" fmla="*/ 167489 w 167489"/>
              <a:gd name="connsiteY0" fmla="*/ 0 h 228574"/>
              <a:gd name="connsiteX1" fmla="*/ 0 w 167489"/>
              <a:gd name="connsiteY1" fmla="*/ 0 h 228574"/>
              <a:gd name="connsiteX2" fmla="*/ 0 w 167489"/>
              <a:gd name="connsiteY2" fmla="*/ 228574 h 228574"/>
            </a:gdLst>
            <a:ahLst/>
            <a:cxnLst>
              <a:cxn ang="0">
                <a:pos x="connsiteX0" y="connsiteY0"/>
              </a:cxn>
              <a:cxn ang="0">
                <a:pos x="connsiteX1" y="connsiteY1"/>
              </a:cxn>
              <a:cxn ang="0">
                <a:pos x="connsiteX2" y="connsiteY2"/>
              </a:cxn>
            </a:cxnLst>
            <a:rect l="l" t="t" r="r" b="b"/>
            <a:pathLst>
              <a:path w="167489" h="228574">
                <a:moveTo>
                  <a:pt x="167489" y="0"/>
                </a:moveTo>
                <a:lnTo>
                  <a:pt x="0" y="0"/>
                </a:lnTo>
                <a:lnTo>
                  <a:pt x="0" y="228574"/>
                </a:lnTo>
              </a:path>
            </a:pathLst>
          </a:custGeom>
          <a:noFill/>
          <a:ln w="17449" cap="rnd">
            <a:solidFill>
              <a:srgbClr val="10B3B7"/>
            </a:solidFill>
            <a:prstDash val="solid"/>
            <a:round/>
          </a:ln>
        </p:spPr>
        <p:txBody>
          <a:bodyPr rtlCol="1" anchor="ctr"/>
          <a:lstStyle/>
          <a:p>
            <a:endParaRPr lang="fa-IR"/>
          </a:p>
        </p:txBody>
      </p:sp>
      <p:sp>
        <p:nvSpPr>
          <p:cNvPr id="136" name="Freeform: Shape 135">
            <a:extLst>
              <a:ext uri="{FF2B5EF4-FFF2-40B4-BE49-F238E27FC236}">
                <a16:creationId xmlns:a16="http://schemas.microsoft.com/office/drawing/2014/main" id="{BB767E82-3E73-4AAB-961B-90D531908EAF}"/>
              </a:ext>
            </a:extLst>
          </p:cNvPr>
          <p:cNvSpPr/>
          <p:nvPr/>
        </p:nvSpPr>
        <p:spPr>
          <a:xfrm>
            <a:off x="3864764" y="1101892"/>
            <a:ext cx="121236" cy="121236"/>
          </a:xfrm>
          <a:custGeom>
            <a:avLst/>
            <a:gdLst>
              <a:gd name="connsiteX0" fmla="*/ 109953 w 109952"/>
              <a:gd name="connsiteY0" fmla="*/ 54977 h 109952"/>
              <a:gd name="connsiteX1" fmla="*/ 54977 w 109952"/>
              <a:gd name="connsiteY1" fmla="*/ 109953 h 109952"/>
              <a:gd name="connsiteX2" fmla="*/ 0 w 109952"/>
              <a:gd name="connsiteY2" fmla="*/ 54977 h 109952"/>
              <a:gd name="connsiteX3" fmla="*/ 54977 w 109952"/>
              <a:gd name="connsiteY3" fmla="*/ 0 h 109952"/>
              <a:gd name="connsiteX4" fmla="*/ 109953 w 109952"/>
              <a:gd name="connsiteY4" fmla="*/ 54977 h 10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2" h="109952">
                <a:moveTo>
                  <a:pt x="109953" y="54977"/>
                </a:moveTo>
                <a:cubicBezTo>
                  <a:pt x="109953" y="85345"/>
                  <a:pt x="85345" y="109953"/>
                  <a:pt x="54977" y="109953"/>
                </a:cubicBezTo>
                <a:cubicBezTo>
                  <a:pt x="24609" y="109953"/>
                  <a:pt x="0" y="85345"/>
                  <a:pt x="0" y="54977"/>
                </a:cubicBezTo>
                <a:cubicBezTo>
                  <a:pt x="0" y="24609"/>
                  <a:pt x="24609" y="0"/>
                  <a:pt x="54977" y="0"/>
                </a:cubicBezTo>
                <a:cubicBezTo>
                  <a:pt x="85345" y="0"/>
                  <a:pt x="109953" y="24609"/>
                  <a:pt x="109953" y="54977"/>
                </a:cubicBezTo>
              </a:path>
            </a:pathLst>
          </a:custGeom>
          <a:solidFill>
            <a:srgbClr val="FBBB00"/>
          </a:solidFill>
          <a:ln w="5816" cap="flat">
            <a:noFill/>
            <a:prstDash val="solid"/>
            <a:miter/>
          </a:ln>
        </p:spPr>
        <p:txBody>
          <a:bodyPr rtlCol="1" anchor="ctr"/>
          <a:lstStyle/>
          <a:p>
            <a:endParaRPr lang="fa-IR"/>
          </a:p>
        </p:txBody>
      </p:sp>
      <p:sp>
        <p:nvSpPr>
          <p:cNvPr id="137" name="Freeform: Shape 136">
            <a:extLst>
              <a:ext uri="{FF2B5EF4-FFF2-40B4-BE49-F238E27FC236}">
                <a16:creationId xmlns:a16="http://schemas.microsoft.com/office/drawing/2014/main" id="{BEF18CB6-3024-48F7-BA45-04B29D3BC93D}"/>
              </a:ext>
            </a:extLst>
          </p:cNvPr>
          <p:cNvSpPr/>
          <p:nvPr/>
        </p:nvSpPr>
        <p:spPr>
          <a:xfrm>
            <a:off x="4710022" y="1101892"/>
            <a:ext cx="121237" cy="121236"/>
          </a:xfrm>
          <a:custGeom>
            <a:avLst/>
            <a:gdLst>
              <a:gd name="connsiteX0" fmla="*/ 109953 w 109953"/>
              <a:gd name="connsiteY0" fmla="*/ 54977 h 109952"/>
              <a:gd name="connsiteX1" fmla="*/ 54977 w 109953"/>
              <a:gd name="connsiteY1" fmla="*/ 109953 h 109952"/>
              <a:gd name="connsiteX2" fmla="*/ 0 w 109953"/>
              <a:gd name="connsiteY2" fmla="*/ 54977 h 109952"/>
              <a:gd name="connsiteX3" fmla="*/ 54977 w 109953"/>
              <a:gd name="connsiteY3" fmla="*/ 0 h 109952"/>
              <a:gd name="connsiteX4" fmla="*/ 109953 w 109953"/>
              <a:gd name="connsiteY4" fmla="*/ 54977 h 10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53" h="109952">
                <a:moveTo>
                  <a:pt x="109953" y="54977"/>
                </a:moveTo>
                <a:cubicBezTo>
                  <a:pt x="109953" y="85345"/>
                  <a:pt x="85344" y="109953"/>
                  <a:pt x="54977" y="109953"/>
                </a:cubicBezTo>
                <a:cubicBezTo>
                  <a:pt x="24608" y="109953"/>
                  <a:pt x="0" y="85345"/>
                  <a:pt x="0" y="54977"/>
                </a:cubicBezTo>
                <a:cubicBezTo>
                  <a:pt x="0" y="24609"/>
                  <a:pt x="24608" y="0"/>
                  <a:pt x="54977" y="0"/>
                </a:cubicBezTo>
                <a:cubicBezTo>
                  <a:pt x="85344" y="0"/>
                  <a:pt x="109953" y="24609"/>
                  <a:pt x="109953" y="54977"/>
                </a:cubicBezTo>
              </a:path>
            </a:pathLst>
          </a:custGeom>
          <a:solidFill>
            <a:srgbClr val="FBBB00"/>
          </a:solidFill>
          <a:ln w="5816" cap="flat">
            <a:noFill/>
            <a:prstDash val="solid"/>
            <a:miter/>
          </a:ln>
        </p:spPr>
        <p:txBody>
          <a:bodyPr rtlCol="1" anchor="ctr"/>
          <a:lstStyle/>
          <a:p>
            <a:endParaRPr lang="fa-IR"/>
          </a:p>
        </p:txBody>
      </p:sp>
      <p:sp>
        <p:nvSpPr>
          <p:cNvPr id="138" name="Freeform: Shape 137">
            <a:extLst>
              <a:ext uri="{FF2B5EF4-FFF2-40B4-BE49-F238E27FC236}">
                <a16:creationId xmlns:a16="http://schemas.microsoft.com/office/drawing/2014/main" id="{EA9FCBEB-4DDC-4B6C-BE23-4C5879F0E487}"/>
              </a:ext>
            </a:extLst>
          </p:cNvPr>
          <p:cNvSpPr/>
          <p:nvPr/>
        </p:nvSpPr>
        <p:spPr>
          <a:xfrm rot="16997148">
            <a:off x="3842225" y="1079608"/>
            <a:ext cx="166262" cy="166262"/>
          </a:xfrm>
          <a:custGeom>
            <a:avLst/>
            <a:gdLst>
              <a:gd name="connsiteX0" fmla="*/ 150787 w 150787"/>
              <a:gd name="connsiteY0" fmla="*/ 75394 h 150787"/>
              <a:gd name="connsiteX1" fmla="*/ 75394 w 150787"/>
              <a:gd name="connsiteY1" fmla="*/ 150787 h 150787"/>
              <a:gd name="connsiteX2" fmla="*/ 0 w 150787"/>
              <a:gd name="connsiteY2" fmla="*/ 75394 h 150787"/>
              <a:gd name="connsiteX3" fmla="*/ 75394 w 150787"/>
              <a:gd name="connsiteY3" fmla="*/ 0 h 150787"/>
              <a:gd name="connsiteX4" fmla="*/ 150787 w 150787"/>
              <a:gd name="connsiteY4" fmla="*/ 75394 h 150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7" h="150787">
                <a:moveTo>
                  <a:pt x="150787" y="75394"/>
                </a:moveTo>
                <a:cubicBezTo>
                  <a:pt x="150787" y="117032"/>
                  <a:pt x="117032" y="150787"/>
                  <a:pt x="75394" y="150787"/>
                </a:cubicBezTo>
                <a:cubicBezTo>
                  <a:pt x="33755" y="150787"/>
                  <a:pt x="0" y="117032"/>
                  <a:pt x="0" y="75394"/>
                </a:cubicBezTo>
                <a:cubicBezTo>
                  <a:pt x="0" y="33755"/>
                  <a:pt x="33755" y="0"/>
                  <a:pt x="75394" y="0"/>
                </a:cubicBezTo>
                <a:cubicBezTo>
                  <a:pt x="117032" y="0"/>
                  <a:pt x="150787" y="33755"/>
                  <a:pt x="150787" y="75394"/>
                </a:cubicBezTo>
                <a:close/>
              </a:path>
            </a:pathLst>
          </a:custGeom>
          <a:noFill/>
          <a:ln w="23264" cap="rnd">
            <a:solidFill>
              <a:srgbClr val="BD8D15"/>
            </a:solidFill>
            <a:prstDash val="solid"/>
            <a:round/>
          </a:ln>
        </p:spPr>
        <p:txBody>
          <a:bodyPr rtlCol="1" anchor="ctr"/>
          <a:lstStyle/>
          <a:p>
            <a:endParaRPr lang="fa-IR"/>
          </a:p>
        </p:txBody>
      </p:sp>
      <p:sp>
        <p:nvSpPr>
          <p:cNvPr id="139" name="Freeform: Shape 138">
            <a:extLst>
              <a:ext uri="{FF2B5EF4-FFF2-40B4-BE49-F238E27FC236}">
                <a16:creationId xmlns:a16="http://schemas.microsoft.com/office/drawing/2014/main" id="{0565603B-4FD9-4F73-BD91-02D13E5DFAAE}"/>
              </a:ext>
            </a:extLst>
          </p:cNvPr>
          <p:cNvSpPr/>
          <p:nvPr/>
        </p:nvSpPr>
        <p:spPr>
          <a:xfrm rot="16621147">
            <a:off x="4687518" y="1079446"/>
            <a:ext cx="166266" cy="166266"/>
          </a:xfrm>
          <a:custGeom>
            <a:avLst/>
            <a:gdLst>
              <a:gd name="connsiteX0" fmla="*/ 150792 w 150791"/>
              <a:gd name="connsiteY0" fmla="*/ 75396 h 150791"/>
              <a:gd name="connsiteX1" fmla="*/ 75396 w 150791"/>
              <a:gd name="connsiteY1" fmla="*/ 150792 h 150791"/>
              <a:gd name="connsiteX2" fmla="*/ 0 w 150791"/>
              <a:gd name="connsiteY2" fmla="*/ 75396 h 150791"/>
              <a:gd name="connsiteX3" fmla="*/ 75396 w 150791"/>
              <a:gd name="connsiteY3" fmla="*/ 0 h 150791"/>
              <a:gd name="connsiteX4" fmla="*/ 150792 w 150791"/>
              <a:gd name="connsiteY4" fmla="*/ 75396 h 150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91" h="150791">
                <a:moveTo>
                  <a:pt x="150792" y="75396"/>
                </a:moveTo>
                <a:cubicBezTo>
                  <a:pt x="150792" y="117036"/>
                  <a:pt x="117036" y="150792"/>
                  <a:pt x="75396" y="150792"/>
                </a:cubicBezTo>
                <a:cubicBezTo>
                  <a:pt x="33756" y="150792"/>
                  <a:pt x="0" y="117036"/>
                  <a:pt x="0" y="75396"/>
                </a:cubicBezTo>
                <a:cubicBezTo>
                  <a:pt x="0" y="33756"/>
                  <a:pt x="33756" y="0"/>
                  <a:pt x="75396" y="0"/>
                </a:cubicBezTo>
                <a:cubicBezTo>
                  <a:pt x="117036" y="0"/>
                  <a:pt x="150792" y="33756"/>
                  <a:pt x="150792" y="75396"/>
                </a:cubicBezTo>
                <a:close/>
              </a:path>
            </a:pathLst>
          </a:custGeom>
          <a:noFill/>
          <a:ln w="23265" cap="rnd">
            <a:solidFill>
              <a:srgbClr val="BD8D15"/>
            </a:solidFill>
            <a:prstDash val="solid"/>
            <a:round/>
          </a:ln>
        </p:spPr>
        <p:txBody>
          <a:bodyPr rtlCol="1" anchor="ctr"/>
          <a:lstStyle/>
          <a:p>
            <a:endParaRPr lang="fa-IR"/>
          </a:p>
        </p:txBody>
      </p:sp>
      <p:sp>
        <p:nvSpPr>
          <p:cNvPr id="140" name="Freeform: Shape 139">
            <a:extLst>
              <a:ext uri="{FF2B5EF4-FFF2-40B4-BE49-F238E27FC236}">
                <a16:creationId xmlns:a16="http://schemas.microsoft.com/office/drawing/2014/main" id="{4003F1AC-A376-47F1-9BE8-2BD7D1170A49}"/>
              </a:ext>
            </a:extLst>
          </p:cNvPr>
          <p:cNvSpPr/>
          <p:nvPr/>
        </p:nvSpPr>
        <p:spPr>
          <a:xfrm>
            <a:off x="4918242" y="1162574"/>
            <a:ext cx="652177" cy="867132"/>
          </a:xfrm>
          <a:custGeom>
            <a:avLst/>
            <a:gdLst>
              <a:gd name="connsiteX0" fmla="*/ 591477 w 591477"/>
              <a:gd name="connsiteY0" fmla="*/ 786426 h 786425"/>
              <a:gd name="connsiteX1" fmla="*/ 591477 w 591477"/>
              <a:gd name="connsiteY1" fmla="*/ 209725 h 786425"/>
              <a:gd name="connsiteX2" fmla="*/ 382159 w 591477"/>
              <a:gd name="connsiteY2" fmla="*/ 0 h 786425"/>
              <a:gd name="connsiteX3" fmla="*/ 0 w 591477"/>
              <a:gd name="connsiteY3" fmla="*/ 0 h 786425"/>
            </a:gdLst>
            <a:ahLst/>
            <a:cxnLst>
              <a:cxn ang="0">
                <a:pos x="connsiteX0" y="connsiteY0"/>
              </a:cxn>
              <a:cxn ang="0">
                <a:pos x="connsiteX1" y="connsiteY1"/>
              </a:cxn>
              <a:cxn ang="0">
                <a:pos x="connsiteX2" y="connsiteY2"/>
              </a:cxn>
              <a:cxn ang="0">
                <a:pos x="connsiteX3" y="connsiteY3"/>
              </a:cxn>
            </a:cxnLst>
            <a:rect l="l" t="t" r="r" b="b"/>
            <a:pathLst>
              <a:path w="591477" h="786425">
                <a:moveTo>
                  <a:pt x="591477" y="786426"/>
                </a:moveTo>
                <a:lnTo>
                  <a:pt x="591477" y="209725"/>
                </a:lnTo>
                <a:cubicBezTo>
                  <a:pt x="591477" y="93896"/>
                  <a:pt x="497756" y="0"/>
                  <a:pt x="382159" y="0"/>
                </a:cubicBezTo>
                <a:lnTo>
                  <a:pt x="0" y="0"/>
                </a:lnTo>
              </a:path>
            </a:pathLst>
          </a:custGeom>
          <a:noFill/>
          <a:ln w="23265" cap="rnd">
            <a:solidFill>
              <a:srgbClr val="BD8D15"/>
            </a:solidFill>
            <a:prstDash val="solid"/>
            <a:round/>
          </a:ln>
        </p:spPr>
        <p:txBody>
          <a:bodyPr rtlCol="1" anchor="ctr"/>
          <a:lstStyle/>
          <a:p>
            <a:endParaRPr lang="fa-IR"/>
          </a:p>
        </p:txBody>
      </p:sp>
      <p:sp>
        <p:nvSpPr>
          <p:cNvPr id="141" name="Freeform: Shape 140">
            <a:extLst>
              <a:ext uri="{FF2B5EF4-FFF2-40B4-BE49-F238E27FC236}">
                <a16:creationId xmlns:a16="http://schemas.microsoft.com/office/drawing/2014/main" id="{1A7BD008-F24A-4780-92EF-56AD82EDBAA8}"/>
              </a:ext>
            </a:extLst>
          </p:cNvPr>
          <p:cNvSpPr/>
          <p:nvPr/>
        </p:nvSpPr>
        <p:spPr>
          <a:xfrm>
            <a:off x="4771154" y="1303825"/>
            <a:ext cx="6414" cy="701378"/>
          </a:xfrm>
          <a:custGeom>
            <a:avLst/>
            <a:gdLst>
              <a:gd name="connsiteX0" fmla="*/ 0 w 5817"/>
              <a:gd name="connsiteY0" fmla="*/ 0 h 636098"/>
              <a:gd name="connsiteX1" fmla="*/ 0 w 5817"/>
              <a:gd name="connsiteY1" fmla="*/ 636099 h 636098"/>
            </a:gdLst>
            <a:ahLst/>
            <a:cxnLst>
              <a:cxn ang="0">
                <a:pos x="connsiteX0" y="connsiteY0"/>
              </a:cxn>
              <a:cxn ang="0">
                <a:pos x="connsiteX1" y="connsiteY1"/>
              </a:cxn>
            </a:cxnLst>
            <a:rect l="l" t="t" r="r" b="b"/>
            <a:pathLst>
              <a:path w="5817" h="636098">
                <a:moveTo>
                  <a:pt x="0" y="0"/>
                </a:moveTo>
                <a:lnTo>
                  <a:pt x="0" y="636099"/>
                </a:lnTo>
              </a:path>
            </a:pathLst>
          </a:custGeom>
          <a:ln w="23265" cap="rnd">
            <a:solidFill>
              <a:srgbClr val="BD8D15"/>
            </a:solidFill>
            <a:prstDash val="solid"/>
            <a:round/>
          </a:ln>
        </p:spPr>
        <p:txBody>
          <a:bodyPr rtlCol="1" anchor="ctr"/>
          <a:lstStyle/>
          <a:p>
            <a:endParaRPr lang="fa-IR"/>
          </a:p>
        </p:txBody>
      </p:sp>
      <p:sp>
        <p:nvSpPr>
          <p:cNvPr id="142" name="Freeform: Shape 141">
            <a:extLst>
              <a:ext uri="{FF2B5EF4-FFF2-40B4-BE49-F238E27FC236}">
                <a16:creationId xmlns:a16="http://schemas.microsoft.com/office/drawing/2014/main" id="{8C89D9DB-5A48-477F-B7EE-6CA0C5CCCD6C}"/>
              </a:ext>
            </a:extLst>
          </p:cNvPr>
          <p:cNvSpPr/>
          <p:nvPr/>
        </p:nvSpPr>
        <p:spPr>
          <a:xfrm>
            <a:off x="3346075" y="1162574"/>
            <a:ext cx="436902" cy="1485761"/>
          </a:xfrm>
          <a:custGeom>
            <a:avLst/>
            <a:gdLst>
              <a:gd name="connsiteX0" fmla="*/ 0 w 396238"/>
              <a:gd name="connsiteY0" fmla="*/ 1347477 h 1347476"/>
              <a:gd name="connsiteX1" fmla="*/ 0 w 396238"/>
              <a:gd name="connsiteY1" fmla="*/ 210249 h 1347476"/>
              <a:gd name="connsiteX2" fmla="*/ 208504 w 396238"/>
              <a:gd name="connsiteY2" fmla="*/ 0 h 1347476"/>
              <a:gd name="connsiteX3" fmla="*/ 396238 w 396238"/>
              <a:gd name="connsiteY3" fmla="*/ 0 h 1347476"/>
            </a:gdLst>
            <a:ahLst/>
            <a:cxnLst>
              <a:cxn ang="0">
                <a:pos x="connsiteX0" y="connsiteY0"/>
              </a:cxn>
              <a:cxn ang="0">
                <a:pos x="connsiteX1" y="connsiteY1"/>
              </a:cxn>
              <a:cxn ang="0">
                <a:pos x="connsiteX2" y="connsiteY2"/>
              </a:cxn>
              <a:cxn ang="0">
                <a:pos x="connsiteX3" y="connsiteY3"/>
              </a:cxn>
            </a:cxnLst>
            <a:rect l="l" t="t" r="r" b="b"/>
            <a:pathLst>
              <a:path w="396238" h="1347476">
                <a:moveTo>
                  <a:pt x="0" y="1347477"/>
                </a:moveTo>
                <a:lnTo>
                  <a:pt x="0" y="210249"/>
                </a:lnTo>
                <a:cubicBezTo>
                  <a:pt x="0" y="94129"/>
                  <a:pt x="93373" y="0"/>
                  <a:pt x="208504" y="0"/>
                </a:cubicBezTo>
                <a:lnTo>
                  <a:pt x="396238" y="0"/>
                </a:lnTo>
              </a:path>
            </a:pathLst>
          </a:custGeom>
          <a:noFill/>
          <a:ln w="23265" cap="rnd">
            <a:solidFill>
              <a:srgbClr val="BD8D15"/>
            </a:solidFill>
            <a:prstDash val="solid"/>
            <a:round/>
          </a:ln>
        </p:spPr>
        <p:txBody>
          <a:bodyPr rtlCol="1" anchor="ctr"/>
          <a:lstStyle/>
          <a:p>
            <a:endParaRPr lang="fa-IR"/>
          </a:p>
        </p:txBody>
      </p:sp>
      <p:sp>
        <p:nvSpPr>
          <p:cNvPr id="143" name="Freeform: Shape 142">
            <a:extLst>
              <a:ext uri="{FF2B5EF4-FFF2-40B4-BE49-F238E27FC236}">
                <a16:creationId xmlns:a16="http://schemas.microsoft.com/office/drawing/2014/main" id="{5F171763-F2AC-48FE-B33B-78BD7FFA9325}"/>
              </a:ext>
            </a:extLst>
          </p:cNvPr>
          <p:cNvSpPr/>
          <p:nvPr/>
        </p:nvSpPr>
        <p:spPr>
          <a:xfrm>
            <a:off x="3920123" y="1303825"/>
            <a:ext cx="6414" cy="235866"/>
          </a:xfrm>
          <a:custGeom>
            <a:avLst/>
            <a:gdLst>
              <a:gd name="connsiteX0" fmla="*/ 0 w 5817"/>
              <a:gd name="connsiteY0" fmla="*/ 0 h 213913"/>
              <a:gd name="connsiteX1" fmla="*/ 0 w 5817"/>
              <a:gd name="connsiteY1" fmla="*/ 213914 h 213913"/>
            </a:gdLst>
            <a:ahLst/>
            <a:cxnLst>
              <a:cxn ang="0">
                <a:pos x="connsiteX0" y="connsiteY0"/>
              </a:cxn>
              <a:cxn ang="0">
                <a:pos x="connsiteX1" y="connsiteY1"/>
              </a:cxn>
            </a:cxnLst>
            <a:rect l="l" t="t" r="r" b="b"/>
            <a:pathLst>
              <a:path w="5817" h="213913">
                <a:moveTo>
                  <a:pt x="0" y="0"/>
                </a:moveTo>
                <a:lnTo>
                  <a:pt x="0" y="213914"/>
                </a:lnTo>
              </a:path>
            </a:pathLst>
          </a:custGeom>
          <a:ln w="23265" cap="rnd">
            <a:solidFill>
              <a:srgbClr val="BD8D15"/>
            </a:solidFill>
            <a:prstDash val="solid"/>
            <a:round/>
          </a:ln>
        </p:spPr>
        <p:txBody>
          <a:bodyPr rtlCol="1" anchor="ctr"/>
          <a:lstStyle/>
          <a:p>
            <a:endParaRPr lang="fa-IR"/>
          </a:p>
        </p:txBody>
      </p:sp>
      <p:sp>
        <p:nvSpPr>
          <p:cNvPr id="144" name="Freeform: Shape 143">
            <a:extLst>
              <a:ext uri="{FF2B5EF4-FFF2-40B4-BE49-F238E27FC236}">
                <a16:creationId xmlns:a16="http://schemas.microsoft.com/office/drawing/2014/main" id="{B1C072DD-EE51-429C-9446-BB5188E63264}"/>
              </a:ext>
            </a:extLst>
          </p:cNvPr>
          <p:cNvSpPr/>
          <p:nvPr/>
        </p:nvSpPr>
        <p:spPr>
          <a:xfrm>
            <a:off x="4773207" y="809832"/>
            <a:ext cx="1583842" cy="208348"/>
          </a:xfrm>
          <a:custGeom>
            <a:avLst/>
            <a:gdLst>
              <a:gd name="connsiteX0" fmla="*/ 0 w 1436428"/>
              <a:gd name="connsiteY0" fmla="*/ 188956 h 188956"/>
              <a:gd name="connsiteX1" fmla="*/ 0 w 1436428"/>
              <a:gd name="connsiteY1" fmla="*/ 146371 h 188956"/>
              <a:gd name="connsiteX2" fmla="*/ 148989 w 1436428"/>
              <a:gd name="connsiteY2" fmla="*/ 0 h 188956"/>
              <a:gd name="connsiteX3" fmla="*/ 1436428 w 1436428"/>
              <a:gd name="connsiteY3" fmla="*/ 0 h 188956"/>
            </a:gdLst>
            <a:ahLst/>
            <a:cxnLst>
              <a:cxn ang="0">
                <a:pos x="connsiteX0" y="connsiteY0"/>
              </a:cxn>
              <a:cxn ang="0">
                <a:pos x="connsiteX1" y="connsiteY1"/>
              </a:cxn>
              <a:cxn ang="0">
                <a:pos x="connsiteX2" y="connsiteY2"/>
              </a:cxn>
              <a:cxn ang="0">
                <a:pos x="connsiteX3" y="connsiteY3"/>
              </a:cxn>
            </a:cxnLst>
            <a:rect l="l" t="t" r="r" b="b"/>
            <a:pathLst>
              <a:path w="1436428" h="188956">
                <a:moveTo>
                  <a:pt x="0" y="188956"/>
                </a:moveTo>
                <a:lnTo>
                  <a:pt x="0" y="146371"/>
                </a:lnTo>
                <a:cubicBezTo>
                  <a:pt x="0" y="65565"/>
                  <a:pt x="66670" y="0"/>
                  <a:pt x="148989" y="0"/>
                </a:cubicBezTo>
                <a:lnTo>
                  <a:pt x="1436428" y="0"/>
                </a:lnTo>
              </a:path>
            </a:pathLst>
          </a:custGeom>
          <a:noFill/>
          <a:ln w="23265" cap="rnd">
            <a:solidFill>
              <a:srgbClr val="BD8D15"/>
            </a:solidFill>
            <a:prstDash val="solid"/>
            <a:round/>
          </a:ln>
        </p:spPr>
        <p:txBody>
          <a:bodyPr rtlCol="1" anchor="ctr"/>
          <a:lstStyle/>
          <a:p>
            <a:endParaRPr lang="fa-IR"/>
          </a:p>
        </p:txBody>
      </p:sp>
      <p:sp>
        <p:nvSpPr>
          <p:cNvPr id="145" name="Freeform: Shape 144">
            <a:extLst>
              <a:ext uri="{FF2B5EF4-FFF2-40B4-BE49-F238E27FC236}">
                <a16:creationId xmlns:a16="http://schemas.microsoft.com/office/drawing/2014/main" id="{FB21FD03-1BFF-4E44-8981-AA0CDCC47E01}"/>
              </a:ext>
            </a:extLst>
          </p:cNvPr>
          <p:cNvSpPr/>
          <p:nvPr/>
        </p:nvSpPr>
        <p:spPr>
          <a:xfrm>
            <a:off x="3927948" y="809832"/>
            <a:ext cx="809465" cy="208348"/>
          </a:xfrm>
          <a:custGeom>
            <a:avLst/>
            <a:gdLst>
              <a:gd name="connsiteX0" fmla="*/ 0 w 734125"/>
              <a:gd name="connsiteY0" fmla="*/ 188956 h 188956"/>
              <a:gd name="connsiteX1" fmla="*/ 0 w 734125"/>
              <a:gd name="connsiteY1" fmla="*/ 146371 h 188956"/>
              <a:gd name="connsiteX2" fmla="*/ 149047 w 734125"/>
              <a:gd name="connsiteY2" fmla="*/ 0 h 188956"/>
              <a:gd name="connsiteX3" fmla="*/ 734125 w 734125"/>
              <a:gd name="connsiteY3" fmla="*/ 0 h 188956"/>
            </a:gdLst>
            <a:ahLst/>
            <a:cxnLst>
              <a:cxn ang="0">
                <a:pos x="connsiteX0" y="connsiteY0"/>
              </a:cxn>
              <a:cxn ang="0">
                <a:pos x="connsiteX1" y="connsiteY1"/>
              </a:cxn>
              <a:cxn ang="0">
                <a:pos x="connsiteX2" y="connsiteY2"/>
              </a:cxn>
              <a:cxn ang="0">
                <a:pos x="connsiteX3" y="connsiteY3"/>
              </a:cxn>
            </a:cxnLst>
            <a:rect l="l" t="t" r="r" b="b"/>
            <a:pathLst>
              <a:path w="734125" h="188956">
                <a:moveTo>
                  <a:pt x="0" y="188956"/>
                </a:moveTo>
                <a:lnTo>
                  <a:pt x="0" y="146371"/>
                </a:lnTo>
                <a:cubicBezTo>
                  <a:pt x="0" y="65565"/>
                  <a:pt x="66728" y="0"/>
                  <a:pt x="149047" y="0"/>
                </a:cubicBezTo>
                <a:lnTo>
                  <a:pt x="734125" y="0"/>
                </a:lnTo>
              </a:path>
            </a:pathLst>
          </a:custGeom>
          <a:noFill/>
          <a:ln w="23265" cap="rnd">
            <a:solidFill>
              <a:srgbClr val="BD8D15"/>
            </a:solidFill>
            <a:prstDash val="solid"/>
            <a:round/>
          </a:ln>
        </p:spPr>
        <p:txBody>
          <a:bodyPr rtlCol="1" anchor="ctr"/>
          <a:lstStyle/>
          <a:p>
            <a:endParaRPr lang="fa-IR"/>
          </a:p>
        </p:txBody>
      </p:sp>
      <p:sp>
        <p:nvSpPr>
          <p:cNvPr id="146" name="Freeform: Shape 145">
            <a:extLst>
              <a:ext uri="{FF2B5EF4-FFF2-40B4-BE49-F238E27FC236}">
                <a16:creationId xmlns:a16="http://schemas.microsoft.com/office/drawing/2014/main" id="{EF2247B3-2E0B-49BD-82B6-B996E5323201}"/>
              </a:ext>
            </a:extLst>
          </p:cNvPr>
          <p:cNvSpPr/>
          <p:nvPr/>
        </p:nvSpPr>
        <p:spPr>
          <a:xfrm>
            <a:off x="4316932" y="2772919"/>
            <a:ext cx="105071" cy="105124"/>
          </a:xfrm>
          <a:custGeom>
            <a:avLst/>
            <a:gdLst>
              <a:gd name="connsiteX0" fmla="*/ 0 w 95292"/>
              <a:gd name="connsiteY0" fmla="*/ 48 h 95340"/>
              <a:gd name="connsiteX1" fmla="*/ 95293 w 95292"/>
              <a:gd name="connsiteY1" fmla="*/ 95341 h 95340"/>
            </a:gdLst>
            <a:ahLst/>
            <a:cxnLst>
              <a:cxn ang="0">
                <a:pos x="connsiteX0" y="connsiteY0"/>
              </a:cxn>
              <a:cxn ang="0">
                <a:pos x="connsiteX1" y="connsiteY1"/>
              </a:cxn>
            </a:cxnLst>
            <a:rect l="l" t="t" r="r" b="b"/>
            <a:pathLst>
              <a:path w="95292" h="95340">
                <a:moveTo>
                  <a:pt x="0" y="48"/>
                </a:moveTo>
                <a:cubicBezTo>
                  <a:pt x="0" y="48"/>
                  <a:pt x="95293" y="-5246"/>
                  <a:pt x="95293" y="95341"/>
                </a:cubicBezTo>
              </a:path>
            </a:pathLst>
          </a:custGeom>
          <a:noFill/>
          <a:ln w="17449" cap="rnd">
            <a:solidFill>
              <a:srgbClr val="10B3B7"/>
            </a:solidFill>
            <a:prstDash val="solid"/>
            <a:round/>
          </a:ln>
        </p:spPr>
        <p:txBody>
          <a:bodyPr rtlCol="1" anchor="ctr"/>
          <a:lstStyle/>
          <a:p>
            <a:endParaRPr lang="fa-IR"/>
          </a:p>
        </p:txBody>
      </p:sp>
      <p:sp>
        <p:nvSpPr>
          <p:cNvPr id="147" name="Freeform: Shape 146">
            <a:extLst>
              <a:ext uri="{FF2B5EF4-FFF2-40B4-BE49-F238E27FC236}">
                <a16:creationId xmlns:a16="http://schemas.microsoft.com/office/drawing/2014/main" id="{BAFE75F3-3747-406C-ADA6-9096FF7FFD71}"/>
              </a:ext>
            </a:extLst>
          </p:cNvPr>
          <p:cNvSpPr/>
          <p:nvPr/>
        </p:nvSpPr>
        <p:spPr>
          <a:xfrm>
            <a:off x="2799354" y="1164178"/>
            <a:ext cx="500343" cy="916717"/>
          </a:xfrm>
          <a:custGeom>
            <a:avLst/>
            <a:gdLst>
              <a:gd name="connsiteX0" fmla="*/ 0 w 453774"/>
              <a:gd name="connsiteY0" fmla="*/ 831396 h 831395"/>
              <a:gd name="connsiteX1" fmla="*/ 0 w 453774"/>
              <a:gd name="connsiteY1" fmla="*/ 209784 h 831395"/>
              <a:gd name="connsiteX2" fmla="*/ 208794 w 453774"/>
              <a:gd name="connsiteY2" fmla="*/ 0 h 831395"/>
              <a:gd name="connsiteX3" fmla="*/ 453774 w 453774"/>
              <a:gd name="connsiteY3" fmla="*/ 0 h 831395"/>
            </a:gdLst>
            <a:ahLst/>
            <a:cxnLst>
              <a:cxn ang="0">
                <a:pos x="connsiteX0" y="connsiteY0"/>
              </a:cxn>
              <a:cxn ang="0">
                <a:pos x="connsiteX1" y="connsiteY1"/>
              </a:cxn>
              <a:cxn ang="0">
                <a:pos x="connsiteX2" y="connsiteY2"/>
              </a:cxn>
              <a:cxn ang="0">
                <a:pos x="connsiteX3" y="connsiteY3"/>
              </a:cxn>
            </a:cxnLst>
            <a:rect l="l" t="t" r="r" b="b"/>
            <a:pathLst>
              <a:path w="453774" h="831395">
                <a:moveTo>
                  <a:pt x="0" y="831396"/>
                </a:moveTo>
                <a:lnTo>
                  <a:pt x="0" y="209784"/>
                </a:lnTo>
                <a:cubicBezTo>
                  <a:pt x="0" y="93896"/>
                  <a:pt x="93489" y="0"/>
                  <a:pt x="208794" y="0"/>
                </a:cubicBezTo>
                <a:lnTo>
                  <a:pt x="453774" y="0"/>
                </a:lnTo>
              </a:path>
            </a:pathLst>
          </a:custGeom>
          <a:noFill/>
          <a:ln w="23265" cap="rnd">
            <a:solidFill>
              <a:srgbClr val="BD8D15"/>
            </a:solidFill>
            <a:prstDash val="solid"/>
            <a:round/>
          </a:ln>
        </p:spPr>
        <p:txBody>
          <a:bodyPr rtlCol="1" anchor="ctr"/>
          <a:lstStyle/>
          <a:p>
            <a:endParaRPr lang="fa-IR"/>
          </a:p>
        </p:txBody>
      </p:sp>
      <p:sp>
        <p:nvSpPr>
          <p:cNvPr id="148" name="Freeform: Shape 147">
            <a:extLst>
              <a:ext uri="{FF2B5EF4-FFF2-40B4-BE49-F238E27FC236}">
                <a16:creationId xmlns:a16="http://schemas.microsoft.com/office/drawing/2014/main" id="{C9EA59EF-420C-4CFC-AC51-1B98A967C08A}"/>
              </a:ext>
            </a:extLst>
          </p:cNvPr>
          <p:cNvSpPr/>
          <p:nvPr/>
        </p:nvSpPr>
        <p:spPr>
          <a:xfrm>
            <a:off x="4201456" y="2166001"/>
            <a:ext cx="181516" cy="87256"/>
          </a:xfrm>
          <a:custGeom>
            <a:avLst/>
            <a:gdLst>
              <a:gd name="connsiteX0" fmla="*/ 9959 w 164622"/>
              <a:gd name="connsiteY0" fmla="*/ 79135 h 79135"/>
              <a:gd name="connsiteX1" fmla="*/ 161159 w 164622"/>
              <a:gd name="connsiteY1" fmla="*/ 79135 h 79135"/>
              <a:gd name="connsiteX2" fmla="*/ 139576 w 164622"/>
              <a:gd name="connsiteY2" fmla="*/ 42426 h 79135"/>
              <a:gd name="connsiteX3" fmla="*/ 53184 w 164622"/>
              <a:gd name="connsiteY3" fmla="*/ 21482 h 79135"/>
              <a:gd name="connsiteX4" fmla="*/ 9959 w 164622"/>
              <a:gd name="connsiteY4" fmla="*/ 79135 h 7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22" h="79135">
                <a:moveTo>
                  <a:pt x="9959" y="79135"/>
                </a:moveTo>
                <a:lnTo>
                  <a:pt x="161159" y="79135"/>
                </a:lnTo>
                <a:cubicBezTo>
                  <a:pt x="161159" y="79135"/>
                  <a:pt x="177390" y="47662"/>
                  <a:pt x="139576" y="42426"/>
                </a:cubicBezTo>
                <a:cubicBezTo>
                  <a:pt x="139576" y="-9991"/>
                  <a:pt x="69357" y="-9991"/>
                  <a:pt x="53184" y="21482"/>
                </a:cubicBezTo>
                <a:cubicBezTo>
                  <a:pt x="15369" y="10952"/>
                  <a:pt x="-17035" y="47662"/>
                  <a:pt x="9959" y="79135"/>
                </a:cubicBezTo>
              </a:path>
            </a:pathLst>
          </a:custGeom>
          <a:solidFill>
            <a:srgbClr val="163B42"/>
          </a:solidFill>
          <a:ln w="5816" cap="flat">
            <a:noFill/>
            <a:prstDash val="solid"/>
            <a:miter/>
          </a:ln>
        </p:spPr>
        <p:txBody>
          <a:bodyPr rtlCol="1" anchor="ctr"/>
          <a:lstStyle/>
          <a:p>
            <a:endParaRPr lang="fa-IR"/>
          </a:p>
        </p:txBody>
      </p:sp>
      <p:sp>
        <p:nvSpPr>
          <p:cNvPr id="149" name="Freeform: Shape 148">
            <a:extLst>
              <a:ext uri="{FF2B5EF4-FFF2-40B4-BE49-F238E27FC236}">
                <a16:creationId xmlns:a16="http://schemas.microsoft.com/office/drawing/2014/main" id="{08344AC3-6D16-495E-977E-6D37775E5DE8}"/>
              </a:ext>
            </a:extLst>
          </p:cNvPr>
          <p:cNvSpPr/>
          <p:nvPr/>
        </p:nvSpPr>
        <p:spPr>
          <a:xfrm>
            <a:off x="4201456" y="2166001"/>
            <a:ext cx="181516" cy="87256"/>
          </a:xfrm>
          <a:custGeom>
            <a:avLst/>
            <a:gdLst>
              <a:gd name="connsiteX0" fmla="*/ 9959 w 164622"/>
              <a:gd name="connsiteY0" fmla="*/ 79135 h 79135"/>
              <a:gd name="connsiteX1" fmla="*/ 161159 w 164622"/>
              <a:gd name="connsiteY1" fmla="*/ 79135 h 79135"/>
              <a:gd name="connsiteX2" fmla="*/ 139576 w 164622"/>
              <a:gd name="connsiteY2" fmla="*/ 42426 h 79135"/>
              <a:gd name="connsiteX3" fmla="*/ 53184 w 164622"/>
              <a:gd name="connsiteY3" fmla="*/ 21482 h 79135"/>
              <a:gd name="connsiteX4" fmla="*/ 9959 w 164622"/>
              <a:gd name="connsiteY4" fmla="*/ 79135 h 7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22" h="79135">
                <a:moveTo>
                  <a:pt x="9959" y="79135"/>
                </a:moveTo>
                <a:lnTo>
                  <a:pt x="161159" y="79135"/>
                </a:lnTo>
                <a:cubicBezTo>
                  <a:pt x="161159" y="79135"/>
                  <a:pt x="177390" y="47662"/>
                  <a:pt x="139576" y="42426"/>
                </a:cubicBezTo>
                <a:cubicBezTo>
                  <a:pt x="139576" y="-9991"/>
                  <a:pt x="69357" y="-9991"/>
                  <a:pt x="53184" y="21482"/>
                </a:cubicBezTo>
                <a:cubicBezTo>
                  <a:pt x="15369" y="10952"/>
                  <a:pt x="-17035" y="47662"/>
                  <a:pt x="9959" y="79135"/>
                </a:cubicBezTo>
                <a:close/>
              </a:path>
            </a:pathLst>
          </a:custGeom>
          <a:noFill/>
          <a:ln w="17449" cap="rnd">
            <a:solidFill>
              <a:srgbClr val="10B3B7"/>
            </a:solidFill>
            <a:prstDash val="solid"/>
            <a:round/>
          </a:ln>
        </p:spPr>
        <p:txBody>
          <a:bodyPr rtlCol="1" anchor="ctr"/>
          <a:lstStyle/>
          <a:p>
            <a:endParaRPr lang="fa-IR"/>
          </a:p>
        </p:txBody>
      </p:sp>
      <p:sp>
        <p:nvSpPr>
          <p:cNvPr id="150" name="Freeform: Shape 149">
            <a:extLst>
              <a:ext uri="{FF2B5EF4-FFF2-40B4-BE49-F238E27FC236}">
                <a16:creationId xmlns:a16="http://schemas.microsoft.com/office/drawing/2014/main" id="{F768C9E6-EE81-4B77-B0CF-E994756FDF1B}"/>
              </a:ext>
            </a:extLst>
          </p:cNvPr>
          <p:cNvSpPr/>
          <p:nvPr/>
        </p:nvSpPr>
        <p:spPr>
          <a:xfrm>
            <a:off x="5192325" y="2386525"/>
            <a:ext cx="172143" cy="87267"/>
          </a:xfrm>
          <a:custGeom>
            <a:avLst/>
            <a:gdLst>
              <a:gd name="connsiteX0" fmla="*/ 146676 w 156121"/>
              <a:gd name="connsiteY0" fmla="*/ 79146 h 79145"/>
              <a:gd name="connsiteX1" fmla="*/ 3272 w 156121"/>
              <a:gd name="connsiteY1" fmla="*/ 79146 h 79145"/>
              <a:gd name="connsiteX2" fmla="*/ 23750 w 156121"/>
              <a:gd name="connsiteY2" fmla="*/ 42436 h 79145"/>
              <a:gd name="connsiteX3" fmla="*/ 105662 w 156121"/>
              <a:gd name="connsiteY3" fmla="*/ 21435 h 79145"/>
              <a:gd name="connsiteX4" fmla="*/ 146676 w 156121"/>
              <a:gd name="connsiteY4" fmla="*/ 79146 h 7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21" h="79145">
                <a:moveTo>
                  <a:pt x="146676" y="79146"/>
                </a:moveTo>
                <a:lnTo>
                  <a:pt x="3272" y="79146"/>
                </a:lnTo>
                <a:cubicBezTo>
                  <a:pt x="3272" y="79146"/>
                  <a:pt x="-12087" y="47672"/>
                  <a:pt x="23750" y="42436"/>
                </a:cubicBezTo>
                <a:cubicBezTo>
                  <a:pt x="23750" y="-9980"/>
                  <a:pt x="90303" y="-9980"/>
                  <a:pt x="105662" y="21435"/>
                </a:cubicBezTo>
                <a:cubicBezTo>
                  <a:pt x="141557" y="10963"/>
                  <a:pt x="172273" y="47672"/>
                  <a:pt x="146676" y="79146"/>
                </a:cubicBezTo>
              </a:path>
            </a:pathLst>
          </a:custGeom>
          <a:solidFill>
            <a:srgbClr val="163B42"/>
          </a:solidFill>
          <a:ln w="5816" cap="flat">
            <a:noFill/>
            <a:prstDash val="solid"/>
            <a:miter/>
          </a:ln>
        </p:spPr>
        <p:txBody>
          <a:bodyPr rtlCol="1" anchor="ctr"/>
          <a:lstStyle/>
          <a:p>
            <a:endParaRPr lang="fa-IR"/>
          </a:p>
        </p:txBody>
      </p:sp>
      <p:sp>
        <p:nvSpPr>
          <p:cNvPr id="151" name="Freeform: Shape 150">
            <a:extLst>
              <a:ext uri="{FF2B5EF4-FFF2-40B4-BE49-F238E27FC236}">
                <a16:creationId xmlns:a16="http://schemas.microsoft.com/office/drawing/2014/main" id="{94B527AC-0EEF-49BF-804A-D3588E400306}"/>
              </a:ext>
            </a:extLst>
          </p:cNvPr>
          <p:cNvSpPr/>
          <p:nvPr/>
        </p:nvSpPr>
        <p:spPr>
          <a:xfrm>
            <a:off x="5192325" y="2386525"/>
            <a:ext cx="172143" cy="87267"/>
          </a:xfrm>
          <a:custGeom>
            <a:avLst/>
            <a:gdLst>
              <a:gd name="connsiteX0" fmla="*/ 146676 w 156121"/>
              <a:gd name="connsiteY0" fmla="*/ 79146 h 79145"/>
              <a:gd name="connsiteX1" fmla="*/ 3272 w 156121"/>
              <a:gd name="connsiteY1" fmla="*/ 79146 h 79145"/>
              <a:gd name="connsiteX2" fmla="*/ 23750 w 156121"/>
              <a:gd name="connsiteY2" fmla="*/ 42436 h 79145"/>
              <a:gd name="connsiteX3" fmla="*/ 105662 w 156121"/>
              <a:gd name="connsiteY3" fmla="*/ 21435 h 79145"/>
              <a:gd name="connsiteX4" fmla="*/ 146676 w 156121"/>
              <a:gd name="connsiteY4" fmla="*/ 79146 h 7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21" h="79145">
                <a:moveTo>
                  <a:pt x="146676" y="79146"/>
                </a:moveTo>
                <a:lnTo>
                  <a:pt x="3272" y="79146"/>
                </a:lnTo>
                <a:cubicBezTo>
                  <a:pt x="3272" y="79146"/>
                  <a:pt x="-12087" y="47672"/>
                  <a:pt x="23750" y="42436"/>
                </a:cubicBezTo>
                <a:cubicBezTo>
                  <a:pt x="23750" y="-9980"/>
                  <a:pt x="90303" y="-9980"/>
                  <a:pt x="105662" y="21435"/>
                </a:cubicBezTo>
                <a:cubicBezTo>
                  <a:pt x="141557" y="10963"/>
                  <a:pt x="172273" y="47672"/>
                  <a:pt x="146676" y="79146"/>
                </a:cubicBezTo>
                <a:close/>
              </a:path>
            </a:pathLst>
          </a:custGeom>
          <a:noFill/>
          <a:ln w="17449" cap="rnd">
            <a:solidFill>
              <a:srgbClr val="10B3B7"/>
            </a:solidFill>
            <a:prstDash val="solid"/>
            <a:round/>
          </a:ln>
        </p:spPr>
        <p:txBody>
          <a:bodyPr rtlCol="1" anchor="ctr"/>
          <a:lstStyle/>
          <a:p>
            <a:endParaRPr lang="fa-IR"/>
          </a:p>
        </p:txBody>
      </p:sp>
      <p:sp>
        <p:nvSpPr>
          <p:cNvPr id="152" name="Freeform: Shape 151">
            <a:extLst>
              <a:ext uri="{FF2B5EF4-FFF2-40B4-BE49-F238E27FC236}">
                <a16:creationId xmlns:a16="http://schemas.microsoft.com/office/drawing/2014/main" id="{0325F7E8-D7F5-4BE3-80A9-D21AABC18B98}"/>
              </a:ext>
            </a:extLst>
          </p:cNvPr>
          <p:cNvSpPr/>
          <p:nvPr/>
        </p:nvSpPr>
        <p:spPr>
          <a:xfrm>
            <a:off x="7217703" y="414498"/>
            <a:ext cx="436709" cy="429781"/>
          </a:xfrm>
          <a:custGeom>
            <a:avLst/>
            <a:gdLst>
              <a:gd name="connsiteX0" fmla="*/ 157832 w 396063"/>
              <a:gd name="connsiteY0" fmla="*/ 389780 h 389780"/>
              <a:gd name="connsiteX1" fmla="*/ 280409 w 396063"/>
              <a:gd name="connsiteY1" fmla="*/ 389780 h 389780"/>
              <a:gd name="connsiteX2" fmla="*/ 396064 w 396063"/>
              <a:gd name="connsiteY2" fmla="*/ 274126 h 389780"/>
              <a:gd name="connsiteX3" fmla="*/ 280409 w 396063"/>
              <a:gd name="connsiteY3" fmla="*/ 158472 h 389780"/>
              <a:gd name="connsiteX4" fmla="*/ 268542 w 396063"/>
              <a:gd name="connsiteY4" fmla="*/ 159054 h 389780"/>
              <a:gd name="connsiteX5" fmla="*/ 76967 w 396063"/>
              <a:gd name="connsiteY5" fmla="*/ 0 h 389780"/>
              <a:gd name="connsiteX6" fmla="*/ 0 w 396063"/>
              <a:gd name="connsiteY6" fmla="*/ 15766 h 38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63" h="389780">
                <a:moveTo>
                  <a:pt x="157832" y="389780"/>
                </a:moveTo>
                <a:lnTo>
                  <a:pt x="280409" y="389780"/>
                </a:lnTo>
                <a:cubicBezTo>
                  <a:pt x="344287" y="389780"/>
                  <a:pt x="396064" y="338004"/>
                  <a:pt x="396064" y="274126"/>
                </a:cubicBezTo>
                <a:cubicBezTo>
                  <a:pt x="396064" y="210191"/>
                  <a:pt x="344229" y="158472"/>
                  <a:pt x="280409" y="158472"/>
                </a:cubicBezTo>
                <a:cubicBezTo>
                  <a:pt x="276453" y="158472"/>
                  <a:pt x="272439" y="158647"/>
                  <a:pt x="268542" y="159054"/>
                </a:cubicBezTo>
                <a:cubicBezTo>
                  <a:pt x="251729" y="68473"/>
                  <a:pt x="172318" y="0"/>
                  <a:pt x="76967" y="0"/>
                </a:cubicBezTo>
                <a:cubicBezTo>
                  <a:pt x="49624" y="0"/>
                  <a:pt x="23620" y="5643"/>
                  <a:pt x="0" y="15766"/>
                </a:cubicBezTo>
              </a:path>
            </a:pathLst>
          </a:custGeom>
          <a:noFill/>
          <a:ln w="23265" cap="rnd">
            <a:solidFill>
              <a:srgbClr val="11B3B7"/>
            </a:solidFill>
            <a:prstDash val="solid"/>
            <a:round/>
          </a:ln>
        </p:spPr>
        <p:txBody>
          <a:bodyPr rtlCol="1" anchor="ctr"/>
          <a:lstStyle/>
          <a:p>
            <a:endParaRPr lang="fa-IR"/>
          </a:p>
        </p:txBody>
      </p:sp>
      <p:sp>
        <p:nvSpPr>
          <p:cNvPr id="153" name="Freeform: Shape 152">
            <a:extLst>
              <a:ext uri="{FF2B5EF4-FFF2-40B4-BE49-F238E27FC236}">
                <a16:creationId xmlns:a16="http://schemas.microsoft.com/office/drawing/2014/main" id="{99208148-908E-4CCF-8CCE-3054599234A5}"/>
              </a:ext>
            </a:extLst>
          </p:cNvPr>
          <p:cNvSpPr/>
          <p:nvPr/>
        </p:nvSpPr>
        <p:spPr>
          <a:xfrm>
            <a:off x="6474629" y="345027"/>
            <a:ext cx="901065" cy="550954"/>
          </a:xfrm>
          <a:custGeom>
            <a:avLst/>
            <a:gdLst>
              <a:gd name="connsiteX0" fmla="*/ 817201 w 817200"/>
              <a:gd name="connsiteY0" fmla="*/ 328812 h 499675"/>
              <a:gd name="connsiteX1" fmla="*/ 646337 w 817200"/>
              <a:gd name="connsiteY1" fmla="*/ 499675 h 499675"/>
              <a:gd name="connsiteX2" fmla="*/ 148291 w 817200"/>
              <a:gd name="connsiteY2" fmla="*/ 499675 h 499675"/>
              <a:gd name="connsiteX3" fmla="*/ 0 w 817200"/>
              <a:gd name="connsiteY3" fmla="*/ 351442 h 499675"/>
              <a:gd name="connsiteX4" fmla="*/ 148291 w 817200"/>
              <a:gd name="connsiteY4" fmla="*/ 203151 h 499675"/>
              <a:gd name="connsiteX5" fmla="*/ 163533 w 817200"/>
              <a:gd name="connsiteY5" fmla="*/ 203907 h 499675"/>
              <a:gd name="connsiteX6" fmla="*/ 409095 w 817200"/>
              <a:gd name="connsiteY6" fmla="*/ 0 h 499675"/>
              <a:gd name="connsiteX7" fmla="*/ 641393 w 817200"/>
              <a:gd name="connsiteY7" fmla="*/ 157832 h 499675"/>
              <a:gd name="connsiteX8" fmla="*/ 646337 w 817200"/>
              <a:gd name="connsiteY8" fmla="*/ 157774 h 499675"/>
              <a:gd name="connsiteX9" fmla="*/ 817201 w 817200"/>
              <a:gd name="connsiteY9" fmla="*/ 328812 h 49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200" h="499675">
                <a:moveTo>
                  <a:pt x="817201" y="328812"/>
                </a:moveTo>
                <a:cubicBezTo>
                  <a:pt x="817201" y="423174"/>
                  <a:pt x="740699" y="499675"/>
                  <a:pt x="646337" y="499675"/>
                </a:cubicBezTo>
                <a:lnTo>
                  <a:pt x="148291" y="499675"/>
                </a:lnTo>
                <a:cubicBezTo>
                  <a:pt x="66437" y="499675"/>
                  <a:pt x="0" y="433354"/>
                  <a:pt x="0" y="351442"/>
                </a:cubicBezTo>
                <a:cubicBezTo>
                  <a:pt x="0" y="269530"/>
                  <a:pt x="66379" y="203151"/>
                  <a:pt x="148291" y="203151"/>
                </a:cubicBezTo>
                <a:cubicBezTo>
                  <a:pt x="153411" y="203151"/>
                  <a:pt x="158530" y="203384"/>
                  <a:pt x="163533" y="203907"/>
                </a:cubicBezTo>
                <a:cubicBezTo>
                  <a:pt x="185058" y="87846"/>
                  <a:pt x="286867" y="0"/>
                  <a:pt x="409095" y="0"/>
                </a:cubicBezTo>
                <a:cubicBezTo>
                  <a:pt x="514626" y="0"/>
                  <a:pt x="604800" y="65390"/>
                  <a:pt x="641393" y="157832"/>
                </a:cubicBezTo>
                <a:cubicBezTo>
                  <a:pt x="643021" y="157832"/>
                  <a:pt x="644650" y="157774"/>
                  <a:pt x="646337" y="157774"/>
                </a:cubicBezTo>
                <a:cubicBezTo>
                  <a:pt x="740699" y="157832"/>
                  <a:pt x="817201" y="234392"/>
                  <a:pt x="817201" y="328812"/>
                </a:cubicBezTo>
              </a:path>
            </a:pathLst>
          </a:custGeom>
          <a:solidFill>
            <a:srgbClr val="11B3B7"/>
          </a:solidFill>
          <a:ln w="5816" cap="flat">
            <a:noFill/>
            <a:prstDash val="solid"/>
            <a:miter/>
          </a:ln>
        </p:spPr>
        <p:txBody>
          <a:bodyPr rtlCol="1" anchor="ctr"/>
          <a:lstStyle/>
          <a:p>
            <a:endParaRPr lang="fa-I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19269" y="1010841"/>
            <a:ext cx="7505462" cy="1462802"/>
          </a:xfrm>
          <a:prstGeom prst="rect">
            <a:avLst/>
          </a:prstGeom>
          <a:noFill/>
          <a:ln/>
        </p:spPr>
        <p:txBody>
          <a:bodyPr wrap="square" lIns="0" tIns="0" rIns="0" bIns="0" rtlCol="0" anchor="t"/>
          <a:lstStyle/>
          <a:p>
            <a:pPr marL="0" indent="0">
              <a:lnSpc>
                <a:spcPts val="5750"/>
              </a:lnSpc>
              <a:buNone/>
            </a:pPr>
            <a:r>
              <a:rPr lang="en-US" sz="4600" dirty="0">
                <a:solidFill>
                  <a:srgbClr val="3257B8"/>
                </a:solidFill>
                <a:latin typeface="Roboto Slab" pitchFamily="34" charset="0"/>
                <a:ea typeface="Roboto Slab" pitchFamily="34" charset="-122"/>
                <a:cs typeface="Roboto Slab" pitchFamily="34" charset="-120"/>
              </a:rPr>
              <a:t>Global vs Local Load Balancing: Key Differences</a:t>
            </a:r>
            <a:endParaRPr lang="en-US" sz="4600" dirty="0"/>
          </a:p>
        </p:txBody>
      </p:sp>
      <p:sp>
        <p:nvSpPr>
          <p:cNvPr id="4" name="Shape 1"/>
          <p:cNvSpPr/>
          <p:nvPr/>
        </p:nvSpPr>
        <p:spPr>
          <a:xfrm>
            <a:off x="819269" y="3088005"/>
            <a:ext cx="526613" cy="526613"/>
          </a:xfrm>
          <a:prstGeom prst="roundRect">
            <a:avLst>
              <a:gd name="adj" fmla="val 6668"/>
            </a:avLst>
          </a:prstGeom>
          <a:solidFill>
            <a:srgbClr val="E9ECF2"/>
          </a:solidFill>
          <a:ln/>
        </p:spPr>
      </p:sp>
      <p:sp>
        <p:nvSpPr>
          <p:cNvPr id="5" name="Text 2"/>
          <p:cNvSpPr/>
          <p:nvPr/>
        </p:nvSpPr>
        <p:spPr>
          <a:xfrm>
            <a:off x="1010126" y="3175754"/>
            <a:ext cx="144780" cy="351115"/>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1</a:t>
            </a:r>
            <a:endParaRPr lang="en-US" sz="2750" dirty="0"/>
          </a:p>
        </p:txBody>
      </p:sp>
      <p:sp>
        <p:nvSpPr>
          <p:cNvPr id="6" name="Text 3"/>
          <p:cNvSpPr/>
          <p:nvPr/>
        </p:nvSpPr>
        <p:spPr>
          <a:xfrm>
            <a:off x="1579959" y="3088005"/>
            <a:ext cx="3079075" cy="365760"/>
          </a:xfrm>
          <a:prstGeom prst="rect">
            <a:avLst/>
          </a:prstGeom>
          <a:noFill/>
          <a:ln/>
        </p:spPr>
        <p:txBody>
          <a:bodyPr wrap="none" lIns="0" tIns="0" rIns="0" bIns="0" rtlCol="0" anchor="t"/>
          <a:lstStyle/>
          <a:p>
            <a:pPr marL="0" indent="0">
              <a:lnSpc>
                <a:spcPts val="2850"/>
              </a:lnSpc>
              <a:buNone/>
            </a:pPr>
            <a:r>
              <a:rPr lang="en-US" sz="2300" dirty="0">
                <a:solidFill>
                  <a:srgbClr val="15213F"/>
                </a:solidFill>
                <a:latin typeface="Roboto Slab" pitchFamily="34" charset="0"/>
                <a:ea typeface="Roboto Slab" pitchFamily="34" charset="-122"/>
                <a:cs typeface="Roboto Slab" pitchFamily="34" charset="-120"/>
              </a:rPr>
              <a:t>Global Load Balancing</a:t>
            </a:r>
            <a:endParaRPr lang="en-US" sz="2300" dirty="0"/>
          </a:p>
        </p:txBody>
      </p:sp>
      <p:sp>
        <p:nvSpPr>
          <p:cNvPr id="7" name="Text 4"/>
          <p:cNvSpPr/>
          <p:nvPr/>
        </p:nvSpPr>
        <p:spPr>
          <a:xfrm>
            <a:off x="1579959" y="3594140"/>
            <a:ext cx="6744772" cy="1123355"/>
          </a:xfrm>
          <a:prstGeom prst="rect">
            <a:avLst/>
          </a:prstGeom>
          <a:noFill/>
          <a:ln/>
        </p:spPr>
        <p:txBody>
          <a:bodyPr wrap="square" lIns="0" tIns="0" rIns="0" bIns="0" rtlCol="0" anchor="t"/>
          <a:lstStyle/>
          <a:p>
            <a:pPr marL="0" indent="0">
              <a:lnSpc>
                <a:spcPts val="2900"/>
              </a:lnSpc>
              <a:buNone/>
            </a:pPr>
            <a:r>
              <a:rPr lang="en-US" sz="1800" dirty="0">
                <a:solidFill>
                  <a:srgbClr val="15213F"/>
                </a:solidFill>
                <a:latin typeface="Roboto" pitchFamily="34" charset="0"/>
                <a:ea typeface="Roboto" pitchFamily="34" charset="-122"/>
                <a:cs typeface="Roboto" pitchFamily="34" charset="-120"/>
              </a:rPr>
              <a:t>Sending to nearest available datacenter - as measured in round-trip time(RTT) – because we want to minimize the latency on the request</a:t>
            </a:r>
            <a:endParaRPr lang="en-US" sz="1800" dirty="0"/>
          </a:p>
        </p:txBody>
      </p:sp>
      <p:sp>
        <p:nvSpPr>
          <p:cNvPr id="8" name="Shape 5"/>
          <p:cNvSpPr/>
          <p:nvPr/>
        </p:nvSpPr>
        <p:spPr>
          <a:xfrm>
            <a:off x="819269" y="5214818"/>
            <a:ext cx="526613" cy="526613"/>
          </a:xfrm>
          <a:prstGeom prst="roundRect">
            <a:avLst>
              <a:gd name="adj" fmla="val 6668"/>
            </a:avLst>
          </a:prstGeom>
          <a:solidFill>
            <a:srgbClr val="E9ECF2"/>
          </a:solidFill>
          <a:ln/>
        </p:spPr>
      </p:sp>
      <p:sp>
        <p:nvSpPr>
          <p:cNvPr id="9" name="Text 6"/>
          <p:cNvSpPr/>
          <p:nvPr/>
        </p:nvSpPr>
        <p:spPr>
          <a:xfrm>
            <a:off x="985599" y="5302568"/>
            <a:ext cx="193953" cy="351115"/>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2</a:t>
            </a:r>
            <a:endParaRPr lang="en-US" sz="2750" dirty="0"/>
          </a:p>
        </p:txBody>
      </p:sp>
      <p:sp>
        <p:nvSpPr>
          <p:cNvPr id="10" name="Text 7"/>
          <p:cNvSpPr/>
          <p:nvPr/>
        </p:nvSpPr>
        <p:spPr>
          <a:xfrm>
            <a:off x="1579959" y="5214818"/>
            <a:ext cx="2968823" cy="365760"/>
          </a:xfrm>
          <a:prstGeom prst="rect">
            <a:avLst/>
          </a:prstGeom>
          <a:noFill/>
          <a:ln/>
        </p:spPr>
        <p:txBody>
          <a:bodyPr wrap="none" lIns="0" tIns="0" rIns="0" bIns="0" rtlCol="0" anchor="t"/>
          <a:lstStyle/>
          <a:p>
            <a:pPr marL="0" indent="0">
              <a:lnSpc>
                <a:spcPts val="2850"/>
              </a:lnSpc>
              <a:buNone/>
            </a:pPr>
            <a:r>
              <a:rPr lang="en-US" sz="2300" dirty="0">
                <a:solidFill>
                  <a:srgbClr val="15213F"/>
                </a:solidFill>
                <a:latin typeface="Roboto Slab" pitchFamily="34" charset="0"/>
                <a:ea typeface="Roboto Slab" pitchFamily="34" charset="-122"/>
                <a:cs typeface="Roboto Slab" pitchFamily="34" charset="-120"/>
              </a:rPr>
              <a:t>Local Load Balancing</a:t>
            </a:r>
            <a:endParaRPr lang="en-US" sz="2300" dirty="0"/>
          </a:p>
        </p:txBody>
      </p:sp>
      <p:sp>
        <p:nvSpPr>
          <p:cNvPr id="11" name="Text 8"/>
          <p:cNvSpPr/>
          <p:nvPr/>
        </p:nvSpPr>
        <p:spPr>
          <a:xfrm>
            <a:off x="1579959" y="5720953"/>
            <a:ext cx="6744772" cy="1497806"/>
          </a:xfrm>
          <a:prstGeom prst="rect">
            <a:avLst/>
          </a:prstGeom>
          <a:noFill/>
          <a:ln/>
        </p:spPr>
        <p:txBody>
          <a:bodyPr wrap="square" lIns="0" tIns="0" rIns="0" bIns="0" rtlCol="0" anchor="t"/>
          <a:lstStyle/>
          <a:p>
            <a:pPr marL="0" indent="0">
              <a:lnSpc>
                <a:spcPts val="2900"/>
              </a:lnSpc>
              <a:buNone/>
            </a:pPr>
            <a:r>
              <a:rPr lang="en-US" sz="1800" dirty="0">
                <a:solidFill>
                  <a:srgbClr val="15213F"/>
                </a:solidFill>
                <a:latin typeface="Roboto" pitchFamily="34" charset="0"/>
                <a:ea typeface="Roboto" pitchFamily="34" charset="-122"/>
                <a:cs typeface="Roboto" pitchFamily="34" charset="-120"/>
              </a:rPr>
              <a:t>Inside of a datacenter, all machines in same building are equally distant to the user and connected to the same network. Therefore the optimal , means optimal resource utilization and protecting a single server from overloading</a:t>
            </a:r>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8909" y="627698"/>
            <a:ext cx="13032581" cy="1426607"/>
          </a:xfrm>
          <a:prstGeom prst="rect">
            <a:avLst/>
          </a:prstGeom>
          <a:noFill/>
          <a:ln/>
        </p:spPr>
        <p:txBody>
          <a:bodyPr wrap="square" lIns="0" tIns="0" rIns="0" bIns="0" rtlCol="0" anchor="t"/>
          <a:lstStyle/>
          <a:p>
            <a:pPr marL="0" indent="0">
              <a:lnSpc>
                <a:spcPts val="5600"/>
              </a:lnSpc>
              <a:buNone/>
            </a:pPr>
            <a:r>
              <a:rPr lang="en-US" sz="4450" dirty="0">
                <a:solidFill>
                  <a:srgbClr val="3257B8"/>
                </a:solidFill>
                <a:latin typeface="Roboto Slab" pitchFamily="34" charset="0"/>
                <a:ea typeface="Roboto Slab" pitchFamily="34" charset="-122"/>
                <a:cs typeface="Roboto Slab" pitchFamily="34" charset="-120"/>
              </a:rPr>
              <a:t>Global vs Local Load Balancing</a:t>
            </a:r>
            <a:endParaRPr lang="en-US" sz="4450" dirty="0"/>
          </a:p>
        </p:txBody>
      </p:sp>
      <p:pic>
        <p:nvPicPr>
          <p:cNvPr id="156" name="Picture 155">
            <a:extLst>
              <a:ext uri="{FF2B5EF4-FFF2-40B4-BE49-F238E27FC236}">
                <a16:creationId xmlns:a16="http://schemas.microsoft.com/office/drawing/2014/main" id="{42864D54-FAEF-479F-8640-69B32DB18669}"/>
              </a:ext>
            </a:extLst>
          </p:cNvPr>
          <p:cNvPicPr>
            <a:picLocks noChangeAspect="1"/>
          </p:cNvPicPr>
          <p:nvPr/>
        </p:nvPicPr>
        <p:blipFill>
          <a:blip r:embed="rId3"/>
          <a:stretch>
            <a:fillRect/>
          </a:stretch>
        </p:blipFill>
        <p:spPr>
          <a:xfrm>
            <a:off x="2314864" y="2267665"/>
            <a:ext cx="7997536" cy="56645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93406" y="4114800"/>
            <a:ext cx="9086850"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Global Load Balancing in Detail</a:t>
            </a:r>
            <a:endParaRPr lang="en-US" sz="4850" dirty="0"/>
          </a:p>
        </p:txBody>
      </p:sp>
      <p:sp>
        <p:nvSpPr>
          <p:cNvPr id="4" name="Shape 1"/>
          <p:cNvSpPr/>
          <p:nvPr/>
        </p:nvSpPr>
        <p:spPr>
          <a:xfrm>
            <a:off x="893406" y="5256609"/>
            <a:ext cx="4136231" cy="2607707"/>
          </a:xfrm>
          <a:prstGeom prst="roundRect">
            <a:avLst>
              <a:gd name="adj" fmla="val 1420"/>
            </a:avLst>
          </a:prstGeom>
          <a:solidFill>
            <a:srgbClr val="E9ECF2"/>
          </a:solidFill>
          <a:ln/>
        </p:spPr>
      </p:sp>
      <p:sp>
        <p:nvSpPr>
          <p:cNvPr id="5" name="Text 2"/>
          <p:cNvSpPr/>
          <p:nvPr/>
        </p:nvSpPr>
        <p:spPr>
          <a:xfrm>
            <a:off x="1140222" y="5503426"/>
            <a:ext cx="3466148"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Geographic Distribution</a:t>
            </a:r>
            <a:endParaRPr lang="en-US" sz="2400" dirty="0"/>
          </a:p>
        </p:txBody>
      </p:sp>
      <p:sp>
        <p:nvSpPr>
          <p:cNvPr id="6" name="Text 3"/>
          <p:cNvSpPr/>
          <p:nvPr/>
        </p:nvSpPr>
        <p:spPr>
          <a:xfrm>
            <a:off x="1140222" y="6037302"/>
            <a:ext cx="3642598"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Utilizes multiple data centers across different regions to serve content closer to users.</a:t>
            </a:r>
            <a:endParaRPr lang="en-US" sz="1900" dirty="0"/>
          </a:p>
        </p:txBody>
      </p:sp>
      <p:sp>
        <p:nvSpPr>
          <p:cNvPr id="7" name="Shape 4"/>
          <p:cNvSpPr/>
          <p:nvPr/>
        </p:nvSpPr>
        <p:spPr>
          <a:xfrm>
            <a:off x="5276453" y="5256609"/>
            <a:ext cx="4136231" cy="2607707"/>
          </a:xfrm>
          <a:prstGeom prst="roundRect">
            <a:avLst>
              <a:gd name="adj" fmla="val 1420"/>
            </a:avLst>
          </a:prstGeom>
          <a:solidFill>
            <a:srgbClr val="E9ECF2"/>
          </a:solidFill>
          <a:ln/>
        </p:spPr>
      </p:sp>
      <p:sp>
        <p:nvSpPr>
          <p:cNvPr id="8" name="Text 5"/>
          <p:cNvSpPr/>
          <p:nvPr/>
        </p:nvSpPr>
        <p:spPr>
          <a:xfrm>
            <a:off x="5523270" y="5503426"/>
            <a:ext cx="3086100"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Latency Reduction</a:t>
            </a:r>
            <a:endParaRPr lang="en-US" sz="2400" dirty="0"/>
          </a:p>
        </p:txBody>
      </p:sp>
      <p:sp>
        <p:nvSpPr>
          <p:cNvPr id="9" name="Text 6"/>
          <p:cNvSpPr/>
          <p:nvPr/>
        </p:nvSpPr>
        <p:spPr>
          <a:xfrm>
            <a:off x="5523270" y="6037302"/>
            <a:ext cx="3642598"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Aims to minimize round-trip time (RTT) by routing requests to the nearest available datacenter.</a:t>
            </a:r>
            <a:endParaRPr lang="en-US" sz="1900" dirty="0"/>
          </a:p>
        </p:txBody>
      </p:sp>
      <p:sp>
        <p:nvSpPr>
          <p:cNvPr id="10" name="Shape 7"/>
          <p:cNvSpPr/>
          <p:nvPr/>
        </p:nvSpPr>
        <p:spPr>
          <a:xfrm>
            <a:off x="9659501" y="5256609"/>
            <a:ext cx="4136231" cy="2607707"/>
          </a:xfrm>
          <a:prstGeom prst="roundRect">
            <a:avLst>
              <a:gd name="adj" fmla="val 1420"/>
            </a:avLst>
          </a:prstGeom>
          <a:solidFill>
            <a:srgbClr val="E9ECF2"/>
          </a:solidFill>
          <a:ln/>
        </p:spPr>
      </p:sp>
      <p:sp>
        <p:nvSpPr>
          <p:cNvPr id="11" name="Text 8"/>
          <p:cNvSpPr/>
          <p:nvPr/>
        </p:nvSpPr>
        <p:spPr>
          <a:xfrm>
            <a:off x="9906318" y="5503426"/>
            <a:ext cx="3086100"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Traffic Management</a:t>
            </a:r>
            <a:endParaRPr lang="en-US" sz="2400" dirty="0"/>
          </a:p>
        </p:txBody>
      </p:sp>
      <p:sp>
        <p:nvSpPr>
          <p:cNvPr id="12" name="Text 9"/>
          <p:cNvSpPr/>
          <p:nvPr/>
        </p:nvSpPr>
        <p:spPr>
          <a:xfrm>
            <a:off x="9906318" y="6037302"/>
            <a:ext cx="3642598" cy="158019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Balances load across global infrastructure to prevent overloading of any single location.</a:t>
            </a:r>
            <a:endParaRPr lang="en-US" sz="1900" dirty="0"/>
          </a:p>
        </p:txBody>
      </p:sp>
      <p:pic>
        <p:nvPicPr>
          <p:cNvPr id="13" name="Graphic 12">
            <a:extLst>
              <a:ext uri="{FF2B5EF4-FFF2-40B4-BE49-F238E27FC236}">
                <a16:creationId xmlns:a16="http://schemas.microsoft.com/office/drawing/2014/main" id="{A7E5F25A-FB9A-4870-8021-2D5F0FD8B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1650" y="-38006"/>
            <a:ext cx="7057390" cy="39442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43677" y="663535"/>
            <a:ext cx="7456646" cy="1506617"/>
          </a:xfrm>
          <a:prstGeom prst="rect">
            <a:avLst/>
          </a:prstGeom>
          <a:noFill/>
          <a:ln/>
        </p:spPr>
        <p:txBody>
          <a:bodyPr wrap="square" lIns="0" tIns="0" rIns="0" bIns="0" rtlCol="0" anchor="t"/>
          <a:lstStyle/>
          <a:p>
            <a:pPr marL="0" indent="0">
              <a:lnSpc>
                <a:spcPts val="5900"/>
              </a:lnSpc>
              <a:buNone/>
            </a:pPr>
            <a:r>
              <a:rPr lang="en-US" sz="4700" dirty="0">
                <a:solidFill>
                  <a:srgbClr val="3257B8"/>
                </a:solidFill>
                <a:latin typeface="Roboto Slab" pitchFamily="34" charset="0"/>
                <a:ea typeface="Roboto Slab" pitchFamily="34" charset="-122"/>
                <a:cs typeface="Roboto Slab" pitchFamily="34" charset="-120"/>
              </a:rPr>
              <a:t>Global Server Load Balancing (GSLB)</a:t>
            </a:r>
            <a:endParaRPr lang="en-US" sz="4700" dirty="0"/>
          </a:p>
        </p:txBody>
      </p:sp>
      <p:sp>
        <p:nvSpPr>
          <p:cNvPr id="4" name="Shape 1"/>
          <p:cNvSpPr/>
          <p:nvPr/>
        </p:nvSpPr>
        <p:spPr>
          <a:xfrm>
            <a:off x="1190030" y="2531745"/>
            <a:ext cx="30480" cy="5034320"/>
          </a:xfrm>
          <a:prstGeom prst="roundRect">
            <a:avLst>
              <a:gd name="adj" fmla="val 118644"/>
            </a:avLst>
          </a:prstGeom>
          <a:solidFill>
            <a:srgbClr val="CFD2D8"/>
          </a:solidFill>
          <a:ln/>
        </p:spPr>
      </p:sp>
      <p:sp>
        <p:nvSpPr>
          <p:cNvPr id="5" name="Shape 2"/>
          <p:cNvSpPr/>
          <p:nvPr/>
        </p:nvSpPr>
        <p:spPr>
          <a:xfrm>
            <a:off x="1445955" y="3058716"/>
            <a:ext cx="843677" cy="30480"/>
          </a:xfrm>
          <a:prstGeom prst="roundRect">
            <a:avLst>
              <a:gd name="adj" fmla="val 118644"/>
            </a:avLst>
          </a:prstGeom>
          <a:solidFill>
            <a:srgbClr val="CFD2D8"/>
          </a:solidFill>
          <a:ln/>
        </p:spPr>
      </p:sp>
      <p:sp>
        <p:nvSpPr>
          <p:cNvPr id="6" name="Shape 3"/>
          <p:cNvSpPr/>
          <p:nvPr/>
        </p:nvSpPr>
        <p:spPr>
          <a:xfrm>
            <a:off x="934105" y="2802850"/>
            <a:ext cx="542330" cy="542330"/>
          </a:xfrm>
          <a:prstGeom prst="roundRect">
            <a:avLst>
              <a:gd name="adj" fmla="val 6668"/>
            </a:avLst>
          </a:prstGeom>
          <a:solidFill>
            <a:srgbClr val="E9ECF2"/>
          </a:solidFill>
          <a:ln/>
        </p:spPr>
      </p:sp>
      <p:sp>
        <p:nvSpPr>
          <p:cNvPr id="7" name="Text 4"/>
          <p:cNvSpPr/>
          <p:nvPr/>
        </p:nvSpPr>
        <p:spPr>
          <a:xfrm>
            <a:off x="1130677" y="2893219"/>
            <a:ext cx="149066" cy="361593"/>
          </a:xfrm>
          <a:prstGeom prst="rect">
            <a:avLst/>
          </a:prstGeom>
          <a:noFill/>
          <a:ln/>
        </p:spPr>
        <p:txBody>
          <a:bodyPr wrap="none" lIns="0" tIns="0" rIns="0" bIns="0" rtlCol="0" anchor="t"/>
          <a:lstStyle/>
          <a:p>
            <a:pPr marL="0" indent="0" algn="ctr">
              <a:lnSpc>
                <a:spcPts val="2800"/>
              </a:lnSpc>
              <a:buNone/>
            </a:pPr>
            <a:r>
              <a:rPr lang="en-US" sz="2800" dirty="0">
                <a:solidFill>
                  <a:srgbClr val="15213F"/>
                </a:solidFill>
                <a:latin typeface="Roboto Slab" pitchFamily="34" charset="0"/>
                <a:ea typeface="Roboto Slab" pitchFamily="34" charset="-122"/>
                <a:cs typeface="Roboto Slab" pitchFamily="34" charset="-120"/>
              </a:rPr>
              <a:t>1</a:t>
            </a:r>
            <a:endParaRPr lang="en-US" sz="2800" dirty="0"/>
          </a:p>
        </p:txBody>
      </p:sp>
      <p:sp>
        <p:nvSpPr>
          <p:cNvPr id="8" name="Text 5"/>
          <p:cNvSpPr/>
          <p:nvPr/>
        </p:nvSpPr>
        <p:spPr>
          <a:xfrm>
            <a:off x="2531150" y="2772727"/>
            <a:ext cx="3854529" cy="376595"/>
          </a:xfrm>
          <a:prstGeom prst="rect">
            <a:avLst/>
          </a:prstGeom>
          <a:noFill/>
          <a:ln/>
        </p:spPr>
        <p:txBody>
          <a:bodyPr wrap="none" lIns="0" tIns="0" rIns="0" bIns="0" rtlCol="0" anchor="t"/>
          <a:lstStyle/>
          <a:p>
            <a:pPr marL="0" indent="0" algn="l">
              <a:lnSpc>
                <a:spcPts val="2950"/>
              </a:lnSpc>
              <a:buNone/>
            </a:pPr>
            <a:r>
              <a:rPr lang="en-US" sz="2350" dirty="0">
                <a:solidFill>
                  <a:srgbClr val="15213F"/>
                </a:solidFill>
                <a:latin typeface="Roboto Slab" pitchFamily="34" charset="0"/>
                <a:ea typeface="Roboto Slab" pitchFamily="34" charset="-122"/>
                <a:cs typeface="Roboto Slab" pitchFamily="34" charset="-120"/>
              </a:rPr>
              <a:t>Distributed Load Balancing</a:t>
            </a:r>
            <a:endParaRPr lang="en-US" sz="2350" dirty="0"/>
          </a:p>
        </p:txBody>
      </p:sp>
      <p:sp>
        <p:nvSpPr>
          <p:cNvPr id="9" name="Text 6"/>
          <p:cNvSpPr/>
          <p:nvPr/>
        </p:nvSpPr>
        <p:spPr>
          <a:xfrm>
            <a:off x="2531150" y="3293864"/>
            <a:ext cx="5769173" cy="385763"/>
          </a:xfrm>
          <a:prstGeom prst="rect">
            <a:avLst/>
          </a:prstGeom>
          <a:noFill/>
          <a:ln/>
        </p:spPr>
        <p:txBody>
          <a:bodyPr wrap="none" lIns="0" tIns="0" rIns="0" bIns="0" rtlCol="0" anchor="t"/>
          <a:lstStyle/>
          <a:p>
            <a:pPr marL="0" indent="0" algn="l">
              <a:lnSpc>
                <a:spcPts val="3000"/>
              </a:lnSpc>
              <a:buNone/>
            </a:pPr>
            <a:r>
              <a:rPr lang="en-US" sz="1850" dirty="0">
                <a:solidFill>
                  <a:srgbClr val="15213F"/>
                </a:solidFill>
                <a:latin typeface="Roboto" pitchFamily="34" charset="0"/>
                <a:ea typeface="Roboto" pitchFamily="34" charset="-122"/>
                <a:cs typeface="Roboto" pitchFamily="34" charset="-120"/>
              </a:rPr>
              <a:t>Move the Load balancer to multiple points.</a:t>
            </a:r>
            <a:endParaRPr lang="en-US" sz="1850" dirty="0"/>
          </a:p>
        </p:txBody>
      </p:sp>
      <p:sp>
        <p:nvSpPr>
          <p:cNvPr id="10" name="Shape 7"/>
          <p:cNvSpPr/>
          <p:nvPr/>
        </p:nvSpPr>
        <p:spPr>
          <a:xfrm>
            <a:off x="1445955" y="4688562"/>
            <a:ext cx="843677" cy="30480"/>
          </a:xfrm>
          <a:prstGeom prst="roundRect">
            <a:avLst>
              <a:gd name="adj" fmla="val 118644"/>
            </a:avLst>
          </a:prstGeom>
          <a:solidFill>
            <a:srgbClr val="CFD2D8"/>
          </a:solidFill>
          <a:ln/>
        </p:spPr>
      </p:sp>
      <p:sp>
        <p:nvSpPr>
          <p:cNvPr id="11" name="Shape 8"/>
          <p:cNvSpPr/>
          <p:nvPr/>
        </p:nvSpPr>
        <p:spPr>
          <a:xfrm>
            <a:off x="934105" y="4432697"/>
            <a:ext cx="542330" cy="542330"/>
          </a:xfrm>
          <a:prstGeom prst="roundRect">
            <a:avLst>
              <a:gd name="adj" fmla="val 6668"/>
            </a:avLst>
          </a:prstGeom>
          <a:solidFill>
            <a:srgbClr val="E9ECF2"/>
          </a:solidFill>
          <a:ln/>
        </p:spPr>
      </p:sp>
      <p:sp>
        <p:nvSpPr>
          <p:cNvPr id="12" name="Text 9"/>
          <p:cNvSpPr/>
          <p:nvPr/>
        </p:nvSpPr>
        <p:spPr>
          <a:xfrm>
            <a:off x="1105436" y="4523065"/>
            <a:ext cx="199668" cy="361593"/>
          </a:xfrm>
          <a:prstGeom prst="rect">
            <a:avLst/>
          </a:prstGeom>
          <a:noFill/>
          <a:ln/>
        </p:spPr>
        <p:txBody>
          <a:bodyPr wrap="none" lIns="0" tIns="0" rIns="0" bIns="0" rtlCol="0" anchor="t"/>
          <a:lstStyle/>
          <a:p>
            <a:pPr marL="0" indent="0" algn="ctr">
              <a:lnSpc>
                <a:spcPts val="2800"/>
              </a:lnSpc>
              <a:buNone/>
            </a:pPr>
            <a:r>
              <a:rPr lang="en-US" sz="2800" dirty="0">
                <a:solidFill>
                  <a:srgbClr val="15213F"/>
                </a:solidFill>
                <a:latin typeface="Roboto Slab" pitchFamily="34" charset="0"/>
                <a:ea typeface="Roboto Slab" pitchFamily="34" charset="-122"/>
                <a:cs typeface="Roboto Slab" pitchFamily="34" charset="-120"/>
              </a:rPr>
              <a:t>2</a:t>
            </a:r>
            <a:endParaRPr lang="en-US" sz="2800" dirty="0"/>
          </a:p>
        </p:txBody>
      </p:sp>
      <p:sp>
        <p:nvSpPr>
          <p:cNvPr id="13" name="Text 10"/>
          <p:cNvSpPr/>
          <p:nvPr/>
        </p:nvSpPr>
        <p:spPr>
          <a:xfrm>
            <a:off x="2531150" y="4402574"/>
            <a:ext cx="3013472" cy="376595"/>
          </a:xfrm>
          <a:prstGeom prst="rect">
            <a:avLst/>
          </a:prstGeom>
          <a:noFill/>
          <a:ln/>
        </p:spPr>
        <p:txBody>
          <a:bodyPr wrap="none" lIns="0" tIns="0" rIns="0" bIns="0" rtlCol="0" anchor="t"/>
          <a:lstStyle/>
          <a:p>
            <a:pPr marL="0" indent="0" algn="l">
              <a:lnSpc>
                <a:spcPts val="2950"/>
              </a:lnSpc>
              <a:buNone/>
            </a:pPr>
            <a:r>
              <a:rPr lang="en-US" sz="2350" dirty="0">
                <a:solidFill>
                  <a:srgbClr val="15213F"/>
                </a:solidFill>
                <a:latin typeface="Roboto Slab" pitchFamily="34" charset="0"/>
                <a:ea typeface="Roboto Slab" pitchFamily="34" charset="-122"/>
                <a:cs typeface="Roboto Slab" pitchFamily="34" charset="-120"/>
              </a:rPr>
              <a:t>DNS-Based Solution</a:t>
            </a:r>
            <a:endParaRPr lang="en-US" sz="2350" dirty="0"/>
          </a:p>
        </p:txBody>
      </p:sp>
      <p:sp>
        <p:nvSpPr>
          <p:cNvPr id="14" name="Text 11"/>
          <p:cNvSpPr/>
          <p:nvPr/>
        </p:nvSpPr>
        <p:spPr>
          <a:xfrm>
            <a:off x="2531150" y="4923711"/>
            <a:ext cx="5769173" cy="385763"/>
          </a:xfrm>
          <a:prstGeom prst="rect">
            <a:avLst/>
          </a:prstGeom>
          <a:noFill/>
          <a:ln/>
        </p:spPr>
        <p:txBody>
          <a:bodyPr wrap="none" lIns="0" tIns="0" rIns="0" bIns="0" rtlCol="0" anchor="t"/>
          <a:lstStyle/>
          <a:p>
            <a:pPr marL="0" indent="0" algn="l">
              <a:lnSpc>
                <a:spcPts val="3000"/>
              </a:lnSpc>
              <a:buNone/>
            </a:pPr>
            <a:r>
              <a:rPr lang="en-US" sz="1850" dirty="0">
                <a:solidFill>
                  <a:srgbClr val="15213F"/>
                </a:solidFill>
                <a:latin typeface="Roboto" pitchFamily="34" charset="0"/>
                <a:ea typeface="Roboto" pitchFamily="34" charset="-122"/>
                <a:cs typeface="Roboto" pitchFamily="34" charset="-120"/>
              </a:rPr>
              <a:t>The first solution DNS</a:t>
            </a:r>
            <a:endParaRPr lang="en-US" sz="1850" dirty="0"/>
          </a:p>
        </p:txBody>
      </p:sp>
      <p:sp>
        <p:nvSpPr>
          <p:cNvPr id="15" name="Shape 12"/>
          <p:cNvSpPr/>
          <p:nvPr/>
        </p:nvSpPr>
        <p:spPr>
          <a:xfrm>
            <a:off x="1445955" y="6318409"/>
            <a:ext cx="843677" cy="30480"/>
          </a:xfrm>
          <a:prstGeom prst="roundRect">
            <a:avLst>
              <a:gd name="adj" fmla="val 118644"/>
            </a:avLst>
          </a:prstGeom>
          <a:solidFill>
            <a:srgbClr val="CFD2D8"/>
          </a:solidFill>
          <a:ln/>
        </p:spPr>
      </p:sp>
      <p:sp>
        <p:nvSpPr>
          <p:cNvPr id="16" name="Shape 13"/>
          <p:cNvSpPr/>
          <p:nvPr/>
        </p:nvSpPr>
        <p:spPr>
          <a:xfrm>
            <a:off x="934105" y="6062543"/>
            <a:ext cx="542330" cy="542330"/>
          </a:xfrm>
          <a:prstGeom prst="roundRect">
            <a:avLst>
              <a:gd name="adj" fmla="val 6668"/>
            </a:avLst>
          </a:prstGeom>
          <a:solidFill>
            <a:srgbClr val="E9ECF2"/>
          </a:solidFill>
          <a:ln/>
        </p:spPr>
      </p:sp>
      <p:sp>
        <p:nvSpPr>
          <p:cNvPr id="17" name="Text 14"/>
          <p:cNvSpPr/>
          <p:nvPr/>
        </p:nvSpPr>
        <p:spPr>
          <a:xfrm>
            <a:off x="1107579" y="6152912"/>
            <a:ext cx="195263" cy="361593"/>
          </a:xfrm>
          <a:prstGeom prst="rect">
            <a:avLst/>
          </a:prstGeom>
          <a:noFill/>
          <a:ln/>
        </p:spPr>
        <p:txBody>
          <a:bodyPr wrap="none" lIns="0" tIns="0" rIns="0" bIns="0" rtlCol="0" anchor="t"/>
          <a:lstStyle/>
          <a:p>
            <a:pPr marL="0" indent="0" algn="ctr">
              <a:lnSpc>
                <a:spcPts val="2800"/>
              </a:lnSpc>
              <a:buNone/>
            </a:pPr>
            <a:r>
              <a:rPr lang="en-US" sz="2800" dirty="0">
                <a:solidFill>
                  <a:srgbClr val="15213F"/>
                </a:solidFill>
                <a:latin typeface="Roboto Slab" pitchFamily="34" charset="0"/>
                <a:ea typeface="Roboto Slab" pitchFamily="34" charset="-122"/>
                <a:cs typeface="Roboto Slab" pitchFamily="34" charset="-120"/>
              </a:rPr>
              <a:t>3</a:t>
            </a:r>
            <a:endParaRPr lang="en-US" sz="2800" dirty="0"/>
          </a:p>
        </p:txBody>
      </p:sp>
      <p:sp>
        <p:nvSpPr>
          <p:cNvPr id="18" name="Text 15"/>
          <p:cNvSpPr/>
          <p:nvPr/>
        </p:nvSpPr>
        <p:spPr>
          <a:xfrm>
            <a:off x="2531150" y="6032421"/>
            <a:ext cx="3013472" cy="376595"/>
          </a:xfrm>
          <a:prstGeom prst="rect">
            <a:avLst/>
          </a:prstGeom>
          <a:noFill/>
          <a:ln/>
        </p:spPr>
        <p:txBody>
          <a:bodyPr wrap="none" lIns="0" tIns="0" rIns="0" bIns="0" rtlCol="0" anchor="t"/>
          <a:lstStyle/>
          <a:p>
            <a:pPr marL="0" indent="0" algn="l">
              <a:lnSpc>
                <a:spcPts val="2950"/>
              </a:lnSpc>
              <a:buNone/>
            </a:pPr>
            <a:r>
              <a:rPr lang="en-US" sz="2350" dirty="0">
                <a:solidFill>
                  <a:srgbClr val="15213F"/>
                </a:solidFill>
                <a:latin typeface="Roboto Slab" pitchFamily="34" charset="0"/>
                <a:ea typeface="Roboto Slab" pitchFamily="34" charset="-122"/>
                <a:cs typeface="Roboto Slab" pitchFamily="34" charset="-120"/>
              </a:rPr>
              <a:t>Challenges</a:t>
            </a:r>
            <a:endParaRPr lang="en-US" sz="2350" dirty="0"/>
          </a:p>
        </p:txBody>
      </p:sp>
      <p:sp>
        <p:nvSpPr>
          <p:cNvPr id="19" name="Text 16"/>
          <p:cNvSpPr/>
          <p:nvPr/>
        </p:nvSpPr>
        <p:spPr>
          <a:xfrm>
            <a:off x="2531150" y="6553557"/>
            <a:ext cx="5769173" cy="771525"/>
          </a:xfrm>
          <a:prstGeom prst="rect">
            <a:avLst/>
          </a:prstGeom>
          <a:noFill/>
          <a:ln/>
        </p:spPr>
        <p:txBody>
          <a:bodyPr wrap="square" lIns="0" tIns="0" rIns="0" bIns="0" rtlCol="0" anchor="t"/>
          <a:lstStyle/>
          <a:p>
            <a:pPr marL="0" indent="0" algn="l">
              <a:lnSpc>
                <a:spcPts val="3000"/>
              </a:lnSpc>
              <a:buNone/>
            </a:pPr>
            <a:r>
              <a:rPr lang="en-US" sz="1850" dirty="0">
                <a:solidFill>
                  <a:srgbClr val="15213F"/>
                </a:solidFill>
                <a:latin typeface="Roboto" pitchFamily="34" charset="0"/>
                <a:ea typeface="Roboto" pitchFamily="34" charset="-122"/>
                <a:cs typeface="Roboto" pitchFamily="34" charset="-120"/>
              </a:rPr>
              <a:t>Problems with TTL, Resolvers , attacker target servers…</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2652211"/>
            <a:ext cx="7829550"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DNS Based Load Balancing</a:t>
            </a:r>
            <a:endParaRPr lang="en-US" sz="4850" dirty="0"/>
          </a:p>
        </p:txBody>
      </p:sp>
      <p:sp>
        <p:nvSpPr>
          <p:cNvPr id="3" name="Text 1"/>
          <p:cNvSpPr/>
          <p:nvPr/>
        </p:nvSpPr>
        <p:spPr>
          <a:xfrm>
            <a:off x="864037" y="4040837"/>
            <a:ext cx="3086100"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PROS</a:t>
            </a:r>
            <a:endParaRPr lang="en-US" sz="2400" dirty="0"/>
          </a:p>
        </p:txBody>
      </p:sp>
      <p:sp>
        <p:nvSpPr>
          <p:cNvPr id="4" name="Text 2"/>
          <p:cNvSpPr/>
          <p:nvPr/>
        </p:nvSpPr>
        <p:spPr>
          <a:xfrm>
            <a:off x="1258967" y="4673416"/>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Simple and trivial to implement</a:t>
            </a:r>
            <a:endParaRPr lang="en-US" sz="1900" dirty="0"/>
          </a:p>
        </p:txBody>
      </p:sp>
      <p:sp>
        <p:nvSpPr>
          <p:cNvPr id="5" name="Text 3"/>
          <p:cNvSpPr/>
          <p:nvPr/>
        </p:nvSpPr>
        <p:spPr>
          <a:xfrm>
            <a:off x="1258967" y="5154786"/>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Return IP addresses As DNS Record</a:t>
            </a:r>
            <a:endParaRPr lang="en-US" sz="1900" dirty="0"/>
          </a:p>
        </p:txBody>
      </p:sp>
      <p:sp>
        <p:nvSpPr>
          <p:cNvPr id="6" name="Text 4"/>
          <p:cNvSpPr/>
          <p:nvPr/>
        </p:nvSpPr>
        <p:spPr>
          <a:xfrm>
            <a:off x="1258967" y="5636156"/>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Geo Load Balance Based on source IP address or EDNS</a:t>
            </a:r>
            <a:endParaRPr lang="en-US" sz="1900" dirty="0"/>
          </a:p>
        </p:txBody>
      </p:sp>
      <p:sp>
        <p:nvSpPr>
          <p:cNvPr id="7" name="Text 5"/>
          <p:cNvSpPr/>
          <p:nvPr/>
        </p:nvSpPr>
        <p:spPr>
          <a:xfrm>
            <a:off x="7623929" y="4040837"/>
            <a:ext cx="3086100"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CONS</a:t>
            </a:r>
            <a:endParaRPr lang="en-US" sz="2400" dirty="0"/>
          </a:p>
        </p:txBody>
      </p:sp>
      <p:sp>
        <p:nvSpPr>
          <p:cNvPr id="8" name="Text 6"/>
          <p:cNvSpPr/>
          <p:nvPr/>
        </p:nvSpPr>
        <p:spPr>
          <a:xfrm>
            <a:off x="8018859" y="4673416"/>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Records select randomly, we can use SRV to specify weight and priority but not adopted for HTTP</a:t>
            </a:r>
            <a:endParaRPr lang="en-US" sz="1900" dirty="0"/>
          </a:p>
        </p:txBody>
      </p:sp>
      <p:sp>
        <p:nvSpPr>
          <p:cNvPr id="9" name="Text 7"/>
          <p:cNvSpPr/>
          <p:nvPr/>
        </p:nvSpPr>
        <p:spPr>
          <a:xfrm>
            <a:off x="8018859" y="5833680"/>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TTL Problem</a:t>
            </a:r>
            <a:endParaRPr lang="en-US" sz="1900" dirty="0"/>
          </a:p>
        </p:txBody>
      </p:sp>
      <p:sp>
        <p:nvSpPr>
          <p:cNvPr id="10" name="Text 8"/>
          <p:cNvSpPr/>
          <p:nvPr/>
        </p:nvSpPr>
        <p:spPr>
          <a:xfrm>
            <a:off x="8018859" y="6315050"/>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Very Little Control Over the client behavior, record selected randomly</a:t>
            </a:r>
            <a:endParaRPr lang="en-US" sz="1900" dirty="0"/>
          </a:p>
        </p:txBody>
      </p:sp>
      <p:sp>
        <p:nvSpPr>
          <p:cNvPr id="11" name="Text 9"/>
          <p:cNvSpPr/>
          <p:nvPr/>
        </p:nvSpPr>
        <p:spPr>
          <a:xfrm>
            <a:off x="8018859" y="719146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User Cannot Select Closest Address</a:t>
            </a:r>
            <a:endParaRPr lang="en-US" sz="1900" dirty="0"/>
          </a:p>
        </p:txBody>
      </p:sp>
      <p:sp>
        <p:nvSpPr>
          <p:cNvPr id="12" name="Text 10"/>
          <p:cNvSpPr/>
          <p:nvPr/>
        </p:nvSpPr>
        <p:spPr>
          <a:xfrm>
            <a:off x="8018859" y="767283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15213F"/>
                </a:solidFill>
                <a:latin typeface="Roboto" pitchFamily="34" charset="0"/>
                <a:ea typeface="Roboto" pitchFamily="34" charset="-122"/>
                <a:cs typeface="Roboto" pitchFamily="34" charset="-120"/>
              </a:rPr>
              <a:t>DDoS Attacks can Target Specific IP Addresses</a:t>
            </a:r>
            <a:endParaRPr lang="en-US" sz="1900" dirty="0"/>
          </a:p>
        </p:txBody>
      </p:sp>
      <p:grpSp>
        <p:nvGrpSpPr>
          <p:cNvPr id="13" name="Graphic 5">
            <a:extLst>
              <a:ext uri="{FF2B5EF4-FFF2-40B4-BE49-F238E27FC236}">
                <a16:creationId xmlns:a16="http://schemas.microsoft.com/office/drawing/2014/main" id="{64AEF083-223E-4E70-ACE1-4E2B9121CCB3}"/>
              </a:ext>
            </a:extLst>
          </p:cNvPr>
          <p:cNvGrpSpPr/>
          <p:nvPr/>
        </p:nvGrpSpPr>
        <p:grpSpPr>
          <a:xfrm>
            <a:off x="9335169" y="443956"/>
            <a:ext cx="3227337" cy="3809779"/>
            <a:chOff x="836840" y="928687"/>
            <a:chExt cx="4363116" cy="5004053"/>
          </a:xfrm>
        </p:grpSpPr>
        <p:sp>
          <p:nvSpPr>
            <p:cNvPr id="14" name="Freeform: Shape 13">
              <a:extLst>
                <a:ext uri="{FF2B5EF4-FFF2-40B4-BE49-F238E27FC236}">
                  <a16:creationId xmlns:a16="http://schemas.microsoft.com/office/drawing/2014/main" id="{D0DE8C66-3565-4D22-8C3E-DDBDD90B076C}"/>
                </a:ext>
              </a:extLst>
            </p:cNvPr>
            <p:cNvSpPr/>
            <p:nvPr/>
          </p:nvSpPr>
          <p:spPr>
            <a:xfrm>
              <a:off x="3166750" y="4116037"/>
              <a:ext cx="2033206" cy="1816703"/>
            </a:xfrm>
            <a:custGeom>
              <a:avLst/>
              <a:gdLst>
                <a:gd name="connsiteX0" fmla="*/ 90202 w 2033206"/>
                <a:gd name="connsiteY0" fmla="*/ 0 h 1816703"/>
                <a:gd name="connsiteX1" fmla="*/ 0 w 2033206"/>
                <a:gd name="connsiteY1" fmla="*/ 90202 h 1816703"/>
                <a:gd name="connsiteX2" fmla="*/ 0 w 2033206"/>
                <a:gd name="connsiteY2" fmla="*/ 1726502 h 1816703"/>
                <a:gd name="connsiteX3" fmla="*/ 90202 w 2033206"/>
                <a:gd name="connsiteY3" fmla="*/ 1816703 h 1816703"/>
                <a:gd name="connsiteX4" fmla="*/ 1943005 w 2033206"/>
                <a:gd name="connsiteY4" fmla="*/ 1816703 h 1816703"/>
                <a:gd name="connsiteX5" fmla="*/ 2033207 w 2033206"/>
                <a:gd name="connsiteY5" fmla="*/ 1726502 h 1816703"/>
                <a:gd name="connsiteX6" fmla="*/ 2033207 w 2033206"/>
                <a:gd name="connsiteY6" fmla="*/ 90297 h 1816703"/>
                <a:gd name="connsiteX7" fmla="*/ 1943005 w 2033206"/>
                <a:gd name="connsiteY7" fmla="*/ 95 h 1816703"/>
                <a:gd name="connsiteX8" fmla="*/ 90202 w 2033206"/>
                <a:gd name="connsiteY8" fmla="*/ 95 h 181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3206" h="1816703">
                  <a:moveTo>
                    <a:pt x="90202" y="0"/>
                  </a:moveTo>
                  <a:cubicBezTo>
                    <a:pt x="40386" y="0"/>
                    <a:pt x="0" y="40386"/>
                    <a:pt x="0" y="90202"/>
                  </a:cubicBezTo>
                  <a:lnTo>
                    <a:pt x="0" y="1726502"/>
                  </a:lnTo>
                  <a:cubicBezTo>
                    <a:pt x="0" y="1776317"/>
                    <a:pt x="40386" y="1816703"/>
                    <a:pt x="90202" y="1816703"/>
                  </a:cubicBezTo>
                  <a:lnTo>
                    <a:pt x="1943005" y="1816703"/>
                  </a:lnTo>
                  <a:cubicBezTo>
                    <a:pt x="1992820" y="1816703"/>
                    <a:pt x="2033207" y="1776317"/>
                    <a:pt x="2033207" y="1726502"/>
                  </a:cubicBezTo>
                  <a:lnTo>
                    <a:pt x="2033207" y="90297"/>
                  </a:lnTo>
                  <a:cubicBezTo>
                    <a:pt x="2033207" y="40481"/>
                    <a:pt x="1992820" y="95"/>
                    <a:pt x="1943005" y="95"/>
                  </a:cubicBezTo>
                  <a:lnTo>
                    <a:pt x="90202" y="95"/>
                  </a:ln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A7FE26DD-59B6-4F7E-B1F9-553D234F7611}"/>
                </a:ext>
              </a:extLst>
            </p:cNvPr>
            <p:cNvSpPr/>
            <p:nvPr/>
          </p:nvSpPr>
          <p:spPr>
            <a:xfrm>
              <a:off x="3511555" y="4428838"/>
              <a:ext cx="9525" cy="830198"/>
            </a:xfrm>
            <a:custGeom>
              <a:avLst/>
              <a:gdLst>
                <a:gd name="connsiteX0" fmla="*/ 0 w 9525"/>
                <a:gd name="connsiteY0" fmla="*/ 0 h 830198"/>
                <a:gd name="connsiteX1" fmla="*/ 0 w 9525"/>
                <a:gd name="connsiteY1" fmla="*/ 830199 h 830198"/>
              </a:gdLst>
              <a:ahLst/>
              <a:cxnLst>
                <a:cxn ang="0">
                  <a:pos x="connsiteX0" y="connsiteY0"/>
                </a:cxn>
                <a:cxn ang="0">
                  <a:pos x="connsiteX1" y="connsiteY1"/>
                </a:cxn>
              </a:cxnLst>
              <a:rect l="l" t="t" r="r" b="b"/>
              <a:pathLst>
                <a:path w="9525" h="830198">
                  <a:moveTo>
                    <a:pt x="0" y="0"/>
                  </a:moveTo>
                  <a:lnTo>
                    <a:pt x="0" y="830199"/>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70D06B70-DE0A-4E29-A1DF-B141F6B69CDF}"/>
                </a:ext>
              </a:extLst>
            </p:cNvPr>
            <p:cNvSpPr/>
            <p:nvPr/>
          </p:nvSpPr>
          <p:spPr>
            <a:xfrm>
              <a:off x="836840" y="928687"/>
              <a:ext cx="1847850" cy="1847850"/>
            </a:xfrm>
            <a:custGeom>
              <a:avLst/>
              <a:gdLst>
                <a:gd name="connsiteX0" fmla="*/ 1847850 w 1847850"/>
                <a:gd name="connsiteY0" fmla="*/ 923925 h 1847850"/>
                <a:gd name="connsiteX1" fmla="*/ 923925 w 1847850"/>
                <a:gd name="connsiteY1" fmla="*/ 1847850 h 1847850"/>
                <a:gd name="connsiteX2" fmla="*/ 0 w 1847850"/>
                <a:gd name="connsiteY2" fmla="*/ 923925 h 1847850"/>
                <a:gd name="connsiteX3" fmla="*/ 923925 w 1847850"/>
                <a:gd name="connsiteY3" fmla="*/ 0 h 1847850"/>
                <a:gd name="connsiteX4" fmla="*/ 1847850 w 1847850"/>
                <a:gd name="connsiteY4" fmla="*/ 923925 h 184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50" h="1847850">
                  <a:moveTo>
                    <a:pt x="1847850" y="923925"/>
                  </a:moveTo>
                  <a:cubicBezTo>
                    <a:pt x="1847850" y="1434195"/>
                    <a:pt x="1434195" y="1847850"/>
                    <a:pt x="923925" y="1847850"/>
                  </a:cubicBezTo>
                  <a:cubicBezTo>
                    <a:pt x="413655" y="1847850"/>
                    <a:pt x="0" y="1434195"/>
                    <a:pt x="0" y="923925"/>
                  </a:cubicBezTo>
                  <a:cubicBezTo>
                    <a:pt x="0" y="413655"/>
                    <a:pt x="413655" y="0"/>
                    <a:pt x="923925" y="0"/>
                  </a:cubicBezTo>
                  <a:cubicBezTo>
                    <a:pt x="1434195" y="0"/>
                    <a:pt x="1847850" y="413655"/>
                    <a:pt x="1847850" y="923925"/>
                  </a:cubicBez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1098289D-FCC2-4AB1-9BFC-2D4D8C90B7A2}"/>
                </a:ext>
              </a:extLst>
            </p:cNvPr>
            <p:cNvSpPr/>
            <p:nvPr/>
          </p:nvSpPr>
          <p:spPr>
            <a:xfrm>
              <a:off x="1760765" y="928687"/>
              <a:ext cx="9525" cy="1823656"/>
            </a:xfrm>
            <a:custGeom>
              <a:avLst/>
              <a:gdLst>
                <a:gd name="connsiteX0" fmla="*/ 0 w 9525"/>
                <a:gd name="connsiteY0" fmla="*/ 0 h 1823656"/>
                <a:gd name="connsiteX1" fmla="*/ 0 w 9525"/>
                <a:gd name="connsiteY1" fmla="*/ 1823657 h 1823656"/>
              </a:gdLst>
              <a:ahLst/>
              <a:cxnLst>
                <a:cxn ang="0">
                  <a:pos x="connsiteX0" y="connsiteY0"/>
                </a:cxn>
                <a:cxn ang="0">
                  <a:pos x="connsiteX1" y="connsiteY1"/>
                </a:cxn>
              </a:cxnLst>
              <a:rect l="l" t="t" r="r" b="b"/>
              <a:pathLst>
                <a:path w="9525" h="1823656">
                  <a:moveTo>
                    <a:pt x="0" y="0"/>
                  </a:moveTo>
                  <a:lnTo>
                    <a:pt x="0" y="1823657"/>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3B8993F6-5416-4B76-B063-F410A117F876}"/>
                </a:ext>
              </a:extLst>
            </p:cNvPr>
            <p:cNvSpPr/>
            <p:nvPr/>
          </p:nvSpPr>
          <p:spPr>
            <a:xfrm>
              <a:off x="848936" y="1852612"/>
              <a:ext cx="1823656" cy="9525"/>
            </a:xfrm>
            <a:custGeom>
              <a:avLst/>
              <a:gdLst>
                <a:gd name="connsiteX0" fmla="*/ 1823657 w 1823656"/>
                <a:gd name="connsiteY0" fmla="*/ 0 h 9525"/>
                <a:gd name="connsiteX1" fmla="*/ 0 w 1823656"/>
                <a:gd name="connsiteY1" fmla="*/ 0 h 9525"/>
              </a:gdLst>
              <a:ahLst/>
              <a:cxnLst>
                <a:cxn ang="0">
                  <a:pos x="connsiteX0" y="connsiteY0"/>
                </a:cxn>
                <a:cxn ang="0">
                  <a:pos x="connsiteX1" y="connsiteY1"/>
                </a:cxn>
              </a:cxnLst>
              <a:rect l="l" t="t" r="r" b="b"/>
              <a:pathLst>
                <a:path w="1823656" h="9525">
                  <a:moveTo>
                    <a:pt x="1823657" y="0"/>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871F61FB-29FB-433C-B393-0F701C2A7B53}"/>
                </a:ext>
              </a:extLst>
            </p:cNvPr>
            <p:cNvSpPr/>
            <p:nvPr/>
          </p:nvSpPr>
          <p:spPr>
            <a:xfrm>
              <a:off x="1775528" y="932306"/>
              <a:ext cx="553307" cy="1831467"/>
            </a:xfrm>
            <a:custGeom>
              <a:avLst/>
              <a:gdLst>
                <a:gd name="connsiteX0" fmla="*/ 16859 w 553307"/>
                <a:gd name="connsiteY0" fmla="*/ 1831467 h 1831467"/>
                <a:gd name="connsiteX1" fmla="*/ 553307 w 553307"/>
                <a:gd name="connsiteY1" fmla="*/ 920306 h 1831467"/>
                <a:gd name="connsiteX2" fmla="*/ 0 w 553307"/>
                <a:gd name="connsiteY2" fmla="*/ 0 h 1831467"/>
              </a:gdLst>
              <a:ahLst/>
              <a:cxnLst>
                <a:cxn ang="0">
                  <a:pos x="connsiteX0" y="connsiteY0"/>
                </a:cxn>
                <a:cxn ang="0">
                  <a:pos x="connsiteX1" y="connsiteY1"/>
                </a:cxn>
                <a:cxn ang="0">
                  <a:pos x="connsiteX2" y="connsiteY2"/>
                </a:cxn>
              </a:cxnLst>
              <a:rect l="l" t="t" r="r" b="b"/>
              <a:pathLst>
                <a:path w="553307" h="1831467">
                  <a:moveTo>
                    <a:pt x="16859" y="1831467"/>
                  </a:moveTo>
                  <a:cubicBezTo>
                    <a:pt x="336518" y="1655255"/>
                    <a:pt x="553307" y="1313212"/>
                    <a:pt x="553307" y="920306"/>
                  </a:cubicBezTo>
                  <a:cubicBezTo>
                    <a:pt x="553307" y="520446"/>
                    <a:pt x="328898" y="173450"/>
                    <a:pt x="0" y="0"/>
                  </a:cubicBez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F475618C-94B4-43EB-AD47-695F72445D5D}"/>
                </a:ext>
              </a:extLst>
            </p:cNvPr>
            <p:cNvSpPr/>
            <p:nvPr/>
          </p:nvSpPr>
          <p:spPr>
            <a:xfrm>
              <a:off x="1193836" y="938402"/>
              <a:ext cx="543496" cy="1829371"/>
            </a:xfrm>
            <a:custGeom>
              <a:avLst/>
              <a:gdLst>
                <a:gd name="connsiteX0" fmla="*/ 541687 w 543496"/>
                <a:gd name="connsiteY0" fmla="*/ 0 h 1829371"/>
                <a:gd name="connsiteX1" fmla="*/ 0 w 543496"/>
                <a:gd name="connsiteY1" fmla="*/ 914210 h 1829371"/>
                <a:gd name="connsiteX2" fmla="*/ 543497 w 543496"/>
                <a:gd name="connsiteY2" fmla="*/ 1829372 h 1829371"/>
              </a:gdLst>
              <a:ahLst/>
              <a:cxnLst>
                <a:cxn ang="0">
                  <a:pos x="connsiteX0" y="connsiteY0"/>
                </a:cxn>
                <a:cxn ang="0">
                  <a:pos x="connsiteX1" y="connsiteY1"/>
                </a:cxn>
                <a:cxn ang="0">
                  <a:pos x="connsiteX2" y="connsiteY2"/>
                </a:cxn>
              </a:cxnLst>
              <a:rect l="l" t="t" r="r" b="b"/>
              <a:pathLst>
                <a:path w="543496" h="1829371">
                  <a:moveTo>
                    <a:pt x="541687" y="0"/>
                  </a:moveTo>
                  <a:cubicBezTo>
                    <a:pt x="219170" y="175355"/>
                    <a:pt x="0" y="519017"/>
                    <a:pt x="0" y="914210"/>
                  </a:cubicBezTo>
                  <a:cubicBezTo>
                    <a:pt x="0" y="1310164"/>
                    <a:pt x="220028" y="1654302"/>
                    <a:pt x="543497" y="1829372"/>
                  </a:cubicBez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57EB93AF-612A-453D-91D2-842BE1D5F6BE}"/>
                </a:ext>
              </a:extLst>
            </p:cNvPr>
            <p:cNvSpPr/>
            <p:nvPr/>
          </p:nvSpPr>
          <p:spPr>
            <a:xfrm>
              <a:off x="949711" y="1330768"/>
              <a:ext cx="1622202" cy="83693"/>
            </a:xfrm>
            <a:custGeom>
              <a:avLst/>
              <a:gdLst>
                <a:gd name="connsiteX0" fmla="*/ 0 w 1622202"/>
                <a:gd name="connsiteY0" fmla="*/ 83693 h 83693"/>
                <a:gd name="connsiteX1" fmla="*/ 1622203 w 1622202"/>
                <a:gd name="connsiteY1" fmla="*/ 83693 h 83693"/>
              </a:gdLst>
              <a:ahLst/>
              <a:cxnLst>
                <a:cxn ang="0">
                  <a:pos x="connsiteX0" y="connsiteY0"/>
                </a:cxn>
                <a:cxn ang="0">
                  <a:pos x="connsiteX1" y="connsiteY1"/>
                </a:cxn>
              </a:cxnLst>
              <a:rect l="l" t="t" r="r" b="b"/>
              <a:pathLst>
                <a:path w="1622202" h="83693">
                  <a:moveTo>
                    <a:pt x="0" y="83693"/>
                  </a:moveTo>
                  <a:cubicBezTo>
                    <a:pt x="0" y="83693"/>
                    <a:pt x="538067" y="-104616"/>
                    <a:pt x="1622203" y="83693"/>
                  </a:cubicBez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9ADAA370-84FE-4712-BDDA-99489547080E}"/>
                </a:ext>
              </a:extLst>
            </p:cNvPr>
            <p:cNvSpPr/>
            <p:nvPr/>
          </p:nvSpPr>
          <p:spPr>
            <a:xfrm>
              <a:off x="949711" y="2280284"/>
              <a:ext cx="1622202" cy="83693"/>
            </a:xfrm>
            <a:custGeom>
              <a:avLst/>
              <a:gdLst>
                <a:gd name="connsiteX0" fmla="*/ 0 w 1622202"/>
                <a:gd name="connsiteY0" fmla="*/ 0 h 83693"/>
                <a:gd name="connsiteX1" fmla="*/ 1622203 w 1622202"/>
                <a:gd name="connsiteY1" fmla="*/ 0 h 83693"/>
              </a:gdLst>
              <a:ahLst/>
              <a:cxnLst>
                <a:cxn ang="0">
                  <a:pos x="connsiteX0" y="connsiteY0"/>
                </a:cxn>
                <a:cxn ang="0">
                  <a:pos x="connsiteX1" y="connsiteY1"/>
                </a:cxn>
              </a:cxnLst>
              <a:rect l="l" t="t" r="r" b="b"/>
              <a:pathLst>
                <a:path w="1622202" h="83693">
                  <a:moveTo>
                    <a:pt x="0" y="0"/>
                  </a:moveTo>
                  <a:cubicBezTo>
                    <a:pt x="0" y="0"/>
                    <a:pt x="538067" y="188309"/>
                    <a:pt x="1622203" y="0"/>
                  </a:cubicBez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AF820C4B-9B22-4139-87AB-70BDD78C6245}"/>
                </a:ext>
              </a:extLst>
            </p:cNvPr>
            <p:cNvSpPr/>
            <p:nvPr/>
          </p:nvSpPr>
          <p:spPr>
            <a:xfrm>
              <a:off x="1954503" y="1585912"/>
              <a:ext cx="1438275" cy="533400"/>
            </a:xfrm>
            <a:custGeom>
              <a:avLst/>
              <a:gdLst>
                <a:gd name="connsiteX0" fmla="*/ 142875 w 1438275"/>
                <a:gd name="connsiteY0" fmla="*/ 0 h 533400"/>
                <a:gd name="connsiteX1" fmla="*/ 0 w 1438275"/>
                <a:gd name="connsiteY1" fmla="*/ 142875 h 533400"/>
                <a:gd name="connsiteX2" fmla="*/ 0 w 1438275"/>
                <a:gd name="connsiteY2" fmla="*/ 390525 h 533400"/>
                <a:gd name="connsiteX3" fmla="*/ 142875 w 1438275"/>
                <a:gd name="connsiteY3" fmla="*/ 533400 h 533400"/>
                <a:gd name="connsiteX4" fmla="*/ 1295400 w 1438275"/>
                <a:gd name="connsiteY4" fmla="*/ 533400 h 533400"/>
                <a:gd name="connsiteX5" fmla="*/ 1438275 w 1438275"/>
                <a:gd name="connsiteY5" fmla="*/ 390525 h 533400"/>
                <a:gd name="connsiteX6" fmla="*/ 1438275 w 1438275"/>
                <a:gd name="connsiteY6" fmla="*/ 142875 h 533400"/>
                <a:gd name="connsiteX7" fmla="*/ 1295400 w 1438275"/>
                <a:gd name="connsiteY7" fmla="*/ 0 h 533400"/>
                <a:gd name="connsiteX8" fmla="*/ 142875 w 1438275"/>
                <a:gd name="connsiteY8"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275" h="533400">
                  <a:moveTo>
                    <a:pt x="142875" y="0"/>
                  </a:moveTo>
                  <a:cubicBezTo>
                    <a:pt x="64008" y="0"/>
                    <a:pt x="0" y="64008"/>
                    <a:pt x="0" y="142875"/>
                  </a:cubicBezTo>
                  <a:lnTo>
                    <a:pt x="0" y="390525"/>
                  </a:lnTo>
                  <a:cubicBezTo>
                    <a:pt x="0" y="469392"/>
                    <a:pt x="64008" y="533400"/>
                    <a:pt x="142875" y="533400"/>
                  </a:cubicBezTo>
                  <a:lnTo>
                    <a:pt x="1295400" y="533400"/>
                  </a:lnTo>
                  <a:cubicBezTo>
                    <a:pt x="1374267" y="533400"/>
                    <a:pt x="1438275" y="469392"/>
                    <a:pt x="1438275" y="390525"/>
                  </a:cubicBezTo>
                  <a:lnTo>
                    <a:pt x="1438275" y="142875"/>
                  </a:lnTo>
                  <a:cubicBezTo>
                    <a:pt x="1438275" y="64008"/>
                    <a:pt x="1374267" y="0"/>
                    <a:pt x="1295400" y="0"/>
                  </a:cubicBezTo>
                  <a:lnTo>
                    <a:pt x="142875" y="0"/>
                  </a:lnTo>
                  <a:close/>
                </a:path>
              </a:pathLst>
            </a:custGeom>
            <a:solidFill>
              <a:srgbClr val="FBB815"/>
            </a:solidFill>
            <a:ln w="285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3">
              <a:extLst>
                <a:ext uri="{FF2B5EF4-FFF2-40B4-BE49-F238E27FC236}">
                  <a16:creationId xmlns:a16="http://schemas.microsoft.com/office/drawing/2014/main" id="{548A52D3-159F-4435-B3F2-595156D86DD4}"/>
                </a:ext>
              </a:extLst>
            </p:cNvPr>
            <p:cNvSpPr/>
            <p:nvPr/>
          </p:nvSpPr>
          <p:spPr>
            <a:xfrm>
              <a:off x="1954503" y="1585912"/>
              <a:ext cx="1438275" cy="533400"/>
            </a:xfrm>
            <a:custGeom>
              <a:avLst/>
              <a:gdLst>
                <a:gd name="connsiteX0" fmla="*/ 142875 w 1438275"/>
                <a:gd name="connsiteY0" fmla="*/ 0 h 533400"/>
                <a:gd name="connsiteX1" fmla="*/ 0 w 1438275"/>
                <a:gd name="connsiteY1" fmla="*/ 142875 h 533400"/>
                <a:gd name="connsiteX2" fmla="*/ 0 w 1438275"/>
                <a:gd name="connsiteY2" fmla="*/ 390525 h 533400"/>
                <a:gd name="connsiteX3" fmla="*/ 142875 w 1438275"/>
                <a:gd name="connsiteY3" fmla="*/ 533400 h 533400"/>
                <a:gd name="connsiteX4" fmla="*/ 1295400 w 1438275"/>
                <a:gd name="connsiteY4" fmla="*/ 533400 h 533400"/>
                <a:gd name="connsiteX5" fmla="*/ 1438275 w 1438275"/>
                <a:gd name="connsiteY5" fmla="*/ 390525 h 533400"/>
                <a:gd name="connsiteX6" fmla="*/ 1438275 w 1438275"/>
                <a:gd name="connsiteY6" fmla="*/ 142875 h 533400"/>
                <a:gd name="connsiteX7" fmla="*/ 1295400 w 1438275"/>
                <a:gd name="connsiteY7" fmla="*/ 0 h 533400"/>
                <a:gd name="connsiteX8" fmla="*/ 142875 w 1438275"/>
                <a:gd name="connsiteY8"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275" h="533400">
                  <a:moveTo>
                    <a:pt x="142875" y="0"/>
                  </a:moveTo>
                  <a:cubicBezTo>
                    <a:pt x="64008" y="0"/>
                    <a:pt x="0" y="64008"/>
                    <a:pt x="0" y="142875"/>
                  </a:cubicBezTo>
                  <a:lnTo>
                    <a:pt x="0" y="390525"/>
                  </a:lnTo>
                  <a:cubicBezTo>
                    <a:pt x="0" y="469392"/>
                    <a:pt x="64008" y="533400"/>
                    <a:pt x="142875" y="533400"/>
                  </a:cubicBezTo>
                  <a:lnTo>
                    <a:pt x="1295400" y="533400"/>
                  </a:lnTo>
                  <a:cubicBezTo>
                    <a:pt x="1374267" y="533400"/>
                    <a:pt x="1438275" y="469392"/>
                    <a:pt x="1438275" y="390525"/>
                  </a:cubicBezTo>
                  <a:lnTo>
                    <a:pt x="1438275" y="142875"/>
                  </a:lnTo>
                  <a:cubicBezTo>
                    <a:pt x="1438275" y="64008"/>
                    <a:pt x="1374267" y="0"/>
                    <a:pt x="1295400" y="0"/>
                  </a:cubicBezTo>
                  <a:lnTo>
                    <a:pt x="142875" y="0"/>
                  </a:ln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5" name="Graphic 5">
              <a:extLst>
                <a:ext uri="{FF2B5EF4-FFF2-40B4-BE49-F238E27FC236}">
                  <a16:creationId xmlns:a16="http://schemas.microsoft.com/office/drawing/2014/main" id="{64AEF083-223E-4E70-ACE1-4E2B9121CCB3}"/>
                </a:ext>
              </a:extLst>
            </p:cNvPr>
            <p:cNvGrpSpPr/>
            <p:nvPr/>
          </p:nvGrpSpPr>
          <p:grpSpPr>
            <a:xfrm>
              <a:off x="2249397" y="1679923"/>
              <a:ext cx="913351" cy="345566"/>
              <a:chOff x="2249397" y="1679923"/>
              <a:chExt cx="913351" cy="345566"/>
            </a:xfrm>
            <a:solidFill>
              <a:srgbClr val="1B1719"/>
            </a:solidFill>
          </p:grpSpPr>
          <p:sp>
            <p:nvSpPr>
              <p:cNvPr id="48" name="Freeform: Shape 47">
                <a:extLst>
                  <a:ext uri="{FF2B5EF4-FFF2-40B4-BE49-F238E27FC236}">
                    <a16:creationId xmlns:a16="http://schemas.microsoft.com/office/drawing/2014/main" id="{FB5CA193-21E8-4F4C-A6ED-838EB0A69F46}"/>
                  </a:ext>
                </a:extLst>
              </p:cNvPr>
              <p:cNvSpPr/>
              <p:nvPr/>
            </p:nvSpPr>
            <p:spPr>
              <a:xfrm>
                <a:off x="2249397" y="1683828"/>
                <a:ext cx="301275" cy="338042"/>
              </a:xfrm>
              <a:custGeom>
                <a:avLst/>
                <a:gdLst>
                  <a:gd name="connsiteX0" fmla="*/ 301276 w 301275"/>
                  <a:gd name="connsiteY0" fmla="*/ 169069 h 338042"/>
                  <a:gd name="connsiteX1" fmla="*/ 289084 w 301275"/>
                  <a:gd name="connsiteY1" fmla="*/ 237268 h 338042"/>
                  <a:gd name="connsiteX2" fmla="*/ 254222 w 301275"/>
                  <a:gd name="connsiteY2" fmla="*/ 290703 h 338042"/>
                  <a:gd name="connsiteX3" fmla="*/ 199739 w 301275"/>
                  <a:gd name="connsiteY3" fmla="*/ 325565 h 338042"/>
                  <a:gd name="connsiteX4" fmla="*/ 129254 w 301275"/>
                  <a:gd name="connsiteY4" fmla="*/ 338042 h 338042"/>
                  <a:gd name="connsiteX5" fmla="*/ 0 w 301275"/>
                  <a:gd name="connsiteY5" fmla="*/ 338042 h 338042"/>
                  <a:gd name="connsiteX6" fmla="*/ 0 w 301275"/>
                  <a:gd name="connsiteY6" fmla="*/ 0 h 338042"/>
                  <a:gd name="connsiteX7" fmla="*/ 129254 w 301275"/>
                  <a:gd name="connsiteY7" fmla="*/ 0 h 338042"/>
                  <a:gd name="connsiteX8" fmla="*/ 199739 w 301275"/>
                  <a:gd name="connsiteY8" fmla="*/ 12478 h 338042"/>
                  <a:gd name="connsiteX9" fmla="*/ 254222 w 301275"/>
                  <a:gd name="connsiteY9" fmla="*/ 47054 h 338042"/>
                  <a:gd name="connsiteX10" fmla="*/ 289084 w 301275"/>
                  <a:gd name="connsiteY10" fmla="*/ 100489 h 338042"/>
                  <a:gd name="connsiteX11" fmla="*/ 301276 w 301275"/>
                  <a:gd name="connsiteY11" fmla="*/ 169069 h 338042"/>
                  <a:gd name="connsiteX12" fmla="*/ 237172 w 301275"/>
                  <a:gd name="connsiteY12" fmla="*/ 169069 h 338042"/>
                  <a:gd name="connsiteX13" fmla="*/ 208407 w 301275"/>
                  <a:gd name="connsiteY13" fmla="*/ 80200 h 338042"/>
                  <a:gd name="connsiteX14" fmla="*/ 129254 w 301275"/>
                  <a:gd name="connsiteY14" fmla="*/ 48387 h 338042"/>
                  <a:gd name="connsiteX15" fmla="*/ 63055 w 301275"/>
                  <a:gd name="connsiteY15" fmla="*/ 48387 h 338042"/>
                  <a:gd name="connsiteX16" fmla="*/ 63055 w 301275"/>
                  <a:gd name="connsiteY16" fmla="*/ 289655 h 338042"/>
                  <a:gd name="connsiteX17" fmla="*/ 124111 w 301275"/>
                  <a:gd name="connsiteY17" fmla="*/ 289655 h 338042"/>
                  <a:gd name="connsiteX18" fmla="*/ 169164 w 301275"/>
                  <a:gd name="connsiteY18" fmla="*/ 282797 h 338042"/>
                  <a:gd name="connsiteX19" fmla="*/ 204788 w 301275"/>
                  <a:gd name="connsiteY19" fmla="*/ 261175 h 338042"/>
                  <a:gd name="connsiteX20" fmla="*/ 228409 w 301275"/>
                  <a:gd name="connsiteY20" fmla="*/ 223456 h 338042"/>
                  <a:gd name="connsiteX21" fmla="*/ 237172 w 301275"/>
                  <a:gd name="connsiteY21" fmla="*/ 169069 h 3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275" h="338042">
                    <a:moveTo>
                      <a:pt x="301276" y="169069"/>
                    </a:moveTo>
                    <a:cubicBezTo>
                      <a:pt x="301276" y="193834"/>
                      <a:pt x="297180" y="216598"/>
                      <a:pt x="289084" y="237268"/>
                    </a:cubicBezTo>
                    <a:cubicBezTo>
                      <a:pt x="280988" y="257937"/>
                      <a:pt x="269272" y="275749"/>
                      <a:pt x="254222" y="290703"/>
                    </a:cubicBezTo>
                    <a:cubicBezTo>
                      <a:pt x="239077" y="305657"/>
                      <a:pt x="220980" y="317278"/>
                      <a:pt x="199739" y="325565"/>
                    </a:cubicBezTo>
                    <a:cubicBezTo>
                      <a:pt x="178498" y="333851"/>
                      <a:pt x="155067" y="338042"/>
                      <a:pt x="129254" y="338042"/>
                    </a:cubicBezTo>
                    <a:lnTo>
                      <a:pt x="0" y="338042"/>
                    </a:lnTo>
                    <a:lnTo>
                      <a:pt x="0" y="0"/>
                    </a:lnTo>
                    <a:lnTo>
                      <a:pt x="129254" y="0"/>
                    </a:lnTo>
                    <a:cubicBezTo>
                      <a:pt x="155067" y="0"/>
                      <a:pt x="178594" y="4191"/>
                      <a:pt x="199739" y="12478"/>
                    </a:cubicBezTo>
                    <a:cubicBezTo>
                      <a:pt x="220980" y="20765"/>
                      <a:pt x="239077" y="32290"/>
                      <a:pt x="254222" y="47054"/>
                    </a:cubicBezTo>
                    <a:cubicBezTo>
                      <a:pt x="269272" y="61817"/>
                      <a:pt x="280988" y="79629"/>
                      <a:pt x="289084" y="100489"/>
                    </a:cubicBezTo>
                    <a:cubicBezTo>
                      <a:pt x="297275" y="121444"/>
                      <a:pt x="301276" y="144304"/>
                      <a:pt x="301276" y="169069"/>
                    </a:cubicBezTo>
                    <a:close/>
                    <a:moveTo>
                      <a:pt x="237172" y="169069"/>
                    </a:moveTo>
                    <a:cubicBezTo>
                      <a:pt x="237172" y="131064"/>
                      <a:pt x="227552" y="101441"/>
                      <a:pt x="208407" y="80200"/>
                    </a:cubicBezTo>
                    <a:cubicBezTo>
                      <a:pt x="189262" y="58960"/>
                      <a:pt x="162877" y="48387"/>
                      <a:pt x="129254" y="48387"/>
                    </a:cubicBezTo>
                    <a:lnTo>
                      <a:pt x="63055" y="48387"/>
                    </a:lnTo>
                    <a:lnTo>
                      <a:pt x="63055" y="289655"/>
                    </a:lnTo>
                    <a:lnTo>
                      <a:pt x="124111" y="289655"/>
                    </a:lnTo>
                    <a:cubicBezTo>
                      <a:pt x="140398" y="289655"/>
                      <a:pt x="155448" y="287369"/>
                      <a:pt x="169164" y="282797"/>
                    </a:cubicBezTo>
                    <a:cubicBezTo>
                      <a:pt x="182880" y="278225"/>
                      <a:pt x="194786" y="270986"/>
                      <a:pt x="204788" y="261175"/>
                    </a:cubicBezTo>
                    <a:cubicBezTo>
                      <a:pt x="214789" y="251365"/>
                      <a:pt x="222694" y="238792"/>
                      <a:pt x="228409" y="223456"/>
                    </a:cubicBezTo>
                    <a:cubicBezTo>
                      <a:pt x="234315" y="208217"/>
                      <a:pt x="237172" y="190119"/>
                      <a:pt x="237172" y="169069"/>
                    </a:cubicBezTo>
                    <a:close/>
                  </a:path>
                </a:pathLst>
              </a:custGeom>
              <a:solidFill>
                <a:srgbClr val="076469"/>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9DE161C3-A4BF-4F15-958F-CDF039577E72}"/>
                  </a:ext>
                </a:extLst>
              </p:cNvPr>
              <p:cNvSpPr/>
              <p:nvPr/>
            </p:nvSpPr>
            <p:spPr>
              <a:xfrm>
                <a:off x="2602108" y="1683828"/>
                <a:ext cx="286130" cy="338042"/>
              </a:xfrm>
              <a:custGeom>
                <a:avLst/>
                <a:gdLst>
                  <a:gd name="connsiteX0" fmla="*/ 286131 w 286130"/>
                  <a:gd name="connsiteY0" fmla="*/ 0 h 338042"/>
                  <a:gd name="connsiteX1" fmla="*/ 286131 w 286130"/>
                  <a:gd name="connsiteY1" fmla="*/ 338042 h 338042"/>
                  <a:gd name="connsiteX2" fmla="*/ 253555 w 286130"/>
                  <a:gd name="connsiteY2" fmla="*/ 338042 h 338042"/>
                  <a:gd name="connsiteX3" fmla="*/ 241840 w 286130"/>
                  <a:gd name="connsiteY3" fmla="*/ 335756 h 338042"/>
                  <a:gd name="connsiteX4" fmla="*/ 232124 w 286130"/>
                  <a:gd name="connsiteY4" fmla="*/ 327850 h 338042"/>
                  <a:gd name="connsiteX5" fmla="*/ 54007 w 286130"/>
                  <a:gd name="connsiteY5" fmla="*/ 98774 h 338042"/>
                  <a:gd name="connsiteX6" fmla="*/ 55531 w 286130"/>
                  <a:gd name="connsiteY6" fmla="*/ 126302 h 338042"/>
                  <a:gd name="connsiteX7" fmla="*/ 55531 w 286130"/>
                  <a:gd name="connsiteY7" fmla="*/ 338042 h 338042"/>
                  <a:gd name="connsiteX8" fmla="*/ 0 w 286130"/>
                  <a:gd name="connsiteY8" fmla="*/ 338042 h 338042"/>
                  <a:gd name="connsiteX9" fmla="*/ 0 w 286130"/>
                  <a:gd name="connsiteY9" fmla="*/ 0 h 338042"/>
                  <a:gd name="connsiteX10" fmla="*/ 33052 w 286130"/>
                  <a:gd name="connsiteY10" fmla="*/ 0 h 338042"/>
                  <a:gd name="connsiteX11" fmla="*/ 45053 w 286130"/>
                  <a:gd name="connsiteY11" fmla="*/ 1524 h 338042"/>
                  <a:gd name="connsiteX12" fmla="*/ 54007 w 286130"/>
                  <a:gd name="connsiteY12" fmla="*/ 9620 h 338042"/>
                  <a:gd name="connsiteX13" fmla="*/ 233172 w 286130"/>
                  <a:gd name="connsiteY13" fmla="*/ 238696 h 338042"/>
                  <a:gd name="connsiteX14" fmla="*/ 231934 w 286130"/>
                  <a:gd name="connsiteY14" fmla="*/ 224219 h 338042"/>
                  <a:gd name="connsiteX15" fmla="*/ 231648 w 286130"/>
                  <a:gd name="connsiteY15" fmla="*/ 209741 h 338042"/>
                  <a:gd name="connsiteX16" fmla="*/ 231648 w 286130"/>
                  <a:gd name="connsiteY16" fmla="*/ 0 h 338042"/>
                  <a:gd name="connsiteX17" fmla="*/ 286131 w 286130"/>
                  <a:gd name="connsiteY17" fmla="*/ 0 h 33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130" h="338042">
                    <a:moveTo>
                      <a:pt x="286131" y="0"/>
                    </a:moveTo>
                    <a:lnTo>
                      <a:pt x="286131" y="338042"/>
                    </a:lnTo>
                    <a:lnTo>
                      <a:pt x="253555" y="338042"/>
                    </a:lnTo>
                    <a:cubicBezTo>
                      <a:pt x="248793" y="338042"/>
                      <a:pt x="244888" y="337280"/>
                      <a:pt x="241840" y="335756"/>
                    </a:cubicBezTo>
                    <a:cubicBezTo>
                      <a:pt x="238792" y="334232"/>
                      <a:pt x="235553" y="331565"/>
                      <a:pt x="232124" y="327850"/>
                    </a:cubicBezTo>
                    <a:lnTo>
                      <a:pt x="54007" y="98774"/>
                    </a:lnTo>
                    <a:cubicBezTo>
                      <a:pt x="55054" y="108585"/>
                      <a:pt x="55531" y="117824"/>
                      <a:pt x="55531" y="126302"/>
                    </a:cubicBezTo>
                    <a:lnTo>
                      <a:pt x="55531" y="338042"/>
                    </a:lnTo>
                    <a:lnTo>
                      <a:pt x="0" y="338042"/>
                    </a:lnTo>
                    <a:lnTo>
                      <a:pt x="0" y="0"/>
                    </a:lnTo>
                    <a:lnTo>
                      <a:pt x="33052" y="0"/>
                    </a:lnTo>
                    <a:cubicBezTo>
                      <a:pt x="38100" y="0"/>
                      <a:pt x="42100" y="476"/>
                      <a:pt x="45053" y="1524"/>
                    </a:cubicBezTo>
                    <a:cubicBezTo>
                      <a:pt x="47911" y="2572"/>
                      <a:pt x="50863" y="5239"/>
                      <a:pt x="54007" y="9620"/>
                    </a:cubicBezTo>
                    <a:lnTo>
                      <a:pt x="233172" y="238696"/>
                    </a:lnTo>
                    <a:cubicBezTo>
                      <a:pt x="232505" y="233934"/>
                      <a:pt x="232029" y="229076"/>
                      <a:pt x="231934" y="224219"/>
                    </a:cubicBezTo>
                    <a:cubicBezTo>
                      <a:pt x="231743" y="219266"/>
                      <a:pt x="231648" y="214503"/>
                      <a:pt x="231648" y="209741"/>
                    </a:cubicBezTo>
                    <a:lnTo>
                      <a:pt x="231648" y="0"/>
                    </a:lnTo>
                    <a:lnTo>
                      <a:pt x="286131" y="0"/>
                    </a:lnTo>
                    <a:close/>
                  </a:path>
                </a:pathLst>
              </a:custGeom>
              <a:solidFill>
                <a:srgbClr val="076469"/>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49">
                <a:extLst>
                  <a:ext uri="{FF2B5EF4-FFF2-40B4-BE49-F238E27FC236}">
                    <a16:creationId xmlns:a16="http://schemas.microsoft.com/office/drawing/2014/main" id="{2A3C577C-4642-41CC-940D-B9F4D438EC30}"/>
                  </a:ext>
                </a:extLst>
              </p:cNvPr>
              <p:cNvSpPr/>
              <p:nvPr/>
            </p:nvSpPr>
            <p:spPr>
              <a:xfrm>
                <a:off x="2932720" y="1679923"/>
                <a:ext cx="230028" cy="345566"/>
              </a:xfrm>
              <a:custGeom>
                <a:avLst/>
                <a:gdLst>
                  <a:gd name="connsiteX0" fmla="*/ 208026 w 230028"/>
                  <a:gd name="connsiteY0" fmla="*/ 65056 h 345566"/>
                  <a:gd name="connsiteX1" fmla="*/ 194310 w 230028"/>
                  <a:gd name="connsiteY1" fmla="*/ 73723 h 345566"/>
                  <a:gd name="connsiteX2" fmla="*/ 183356 w 230028"/>
                  <a:gd name="connsiteY2" fmla="*/ 70199 h 345566"/>
                  <a:gd name="connsiteX3" fmla="*/ 169355 w 230028"/>
                  <a:gd name="connsiteY3" fmla="*/ 62008 h 345566"/>
                  <a:gd name="connsiteX4" fmla="*/ 150495 w 230028"/>
                  <a:gd name="connsiteY4" fmla="*/ 53911 h 345566"/>
                  <a:gd name="connsiteX5" fmla="*/ 125063 w 230028"/>
                  <a:gd name="connsiteY5" fmla="*/ 50387 h 345566"/>
                  <a:gd name="connsiteX6" fmla="*/ 85630 w 230028"/>
                  <a:gd name="connsiteY6" fmla="*/ 62579 h 345566"/>
                  <a:gd name="connsiteX7" fmla="*/ 72676 w 230028"/>
                  <a:gd name="connsiteY7" fmla="*/ 94107 h 345566"/>
                  <a:gd name="connsiteX8" fmla="*/ 84392 w 230028"/>
                  <a:gd name="connsiteY8" fmla="*/ 119539 h 345566"/>
                  <a:gd name="connsiteX9" fmla="*/ 113443 w 230028"/>
                  <a:gd name="connsiteY9" fmla="*/ 135350 h 345566"/>
                  <a:gd name="connsiteX10" fmla="*/ 151352 w 230028"/>
                  <a:gd name="connsiteY10" fmla="*/ 147828 h 345566"/>
                  <a:gd name="connsiteX11" fmla="*/ 189262 w 230028"/>
                  <a:gd name="connsiteY11" fmla="*/ 164116 h 345566"/>
                  <a:gd name="connsiteX12" fmla="*/ 218313 w 230028"/>
                  <a:gd name="connsiteY12" fmla="*/ 191643 h 345566"/>
                  <a:gd name="connsiteX13" fmla="*/ 230029 w 230028"/>
                  <a:gd name="connsiteY13" fmla="*/ 236696 h 345566"/>
                  <a:gd name="connsiteX14" fmla="*/ 222123 w 230028"/>
                  <a:gd name="connsiteY14" fmla="*/ 279749 h 345566"/>
                  <a:gd name="connsiteX15" fmla="*/ 198977 w 230028"/>
                  <a:gd name="connsiteY15" fmla="*/ 314325 h 345566"/>
                  <a:gd name="connsiteX16" fmla="*/ 161830 w 230028"/>
                  <a:gd name="connsiteY16" fmla="*/ 337185 h 345566"/>
                  <a:gd name="connsiteX17" fmla="*/ 111919 w 230028"/>
                  <a:gd name="connsiteY17" fmla="*/ 345567 h 345566"/>
                  <a:gd name="connsiteX18" fmla="*/ 49340 w 230028"/>
                  <a:gd name="connsiteY18" fmla="*/ 333375 h 345566"/>
                  <a:gd name="connsiteX19" fmla="*/ 0 w 230028"/>
                  <a:gd name="connsiteY19" fmla="*/ 301276 h 345566"/>
                  <a:gd name="connsiteX20" fmla="*/ 18860 w 230028"/>
                  <a:gd name="connsiteY20" fmla="*/ 272224 h 345566"/>
                  <a:gd name="connsiteX21" fmla="*/ 24956 w 230028"/>
                  <a:gd name="connsiteY21" fmla="*/ 266890 h 345566"/>
                  <a:gd name="connsiteX22" fmla="*/ 32576 w 230028"/>
                  <a:gd name="connsiteY22" fmla="*/ 264605 h 345566"/>
                  <a:gd name="connsiteX23" fmla="*/ 45053 w 230028"/>
                  <a:gd name="connsiteY23" fmla="*/ 269462 h 345566"/>
                  <a:gd name="connsiteX24" fmla="*/ 61055 w 230028"/>
                  <a:gd name="connsiteY24" fmla="*/ 280130 h 345566"/>
                  <a:gd name="connsiteX25" fmla="*/ 83249 w 230028"/>
                  <a:gd name="connsiteY25" fmla="*/ 290798 h 345566"/>
                  <a:gd name="connsiteX26" fmla="*/ 114014 w 230028"/>
                  <a:gd name="connsiteY26" fmla="*/ 295656 h 345566"/>
                  <a:gd name="connsiteX27" fmla="*/ 155543 w 230028"/>
                  <a:gd name="connsiteY27" fmla="*/ 282702 h 345566"/>
                  <a:gd name="connsiteX28" fmla="*/ 170593 w 230028"/>
                  <a:gd name="connsiteY28" fmla="*/ 245840 h 345566"/>
                  <a:gd name="connsiteX29" fmla="*/ 159163 w 230028"/>
                  <a:gd name="connsiteY29" fmla="*/ 217837 h 345566"/>
                  <a:gd name="connsiteX30" fmla="*/ 130112 w 230028"/>
                  <a:gd name="connsiteY30" fmla="*/ 201835 h 345566"/>
                  <a:gd name="connsiteX31" fmla="*/ 92488 w 230028"/>
                  <a:gd name="connsiteY31" fmla="*/ 189833 h 345566"/>
                  <a:gd name="connsiteX32" fmla="*/ 54769 w 230028"/>
                  <a:gd name="connsiteY32" fmla="*/ 173831 h 345566"/>
                  <a:gd name="connsiteX33" fmla="*/ 25718 w 230028"/>
                  <a:gd name="connsiteY33" fmla="*/ 145542 h 345566"/>
                  <a:gd name="connsiteX34" fmla="*/ 14288 w 230028"/>
                  <a:gd name="connsiteY34" fmla="*/ 96679 h 345566"/>
                  <a:gd name="connsiteX35" fmla="*/ 21622 w 230028"/>
                  <a:gd name="connsiteY35" fmla="*/ 60769 h 345566"/>
                  <a:gd name="connsiteX36" fmla="*/ 43244 w 230028"/>
                  <a:gd name="connsiteY36" fmla="*/ 29718 h 345566"/>
                  <a:gd name="connsiteX37" fmla="*/ 78105 w 230028"/>
                  <a:gd name="connsiteY37" fmla="*/ 8096 h 345566"/>
                  <a:gd name="connsiteX38" fmla="*/ 125158 w 230028"/>
                  <a:gd name="connsiteY38" fmla="*/ 0 h 345566"/>
                  <a:gd name="connsiteX39" fmla="*/ 180404 w 230028"/>
                  <a:gd name="connsiteY39" fmla="*/ 9144 h 345566"/>
                  <a:gd name="connsiteX40" fmla="*/ 223933 w 230028"/>
                  <a:gd name="connsiteY40" fmla="*/ 35623 h 345566"/>
                  <a:gd name="connsiteX41" fmla="*/ 208026 w 230028"/>
                  <a:gd name="connsiteY41" fmla="*/ 65056 h 34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0028" h="345566">
                    <a:moveTo>
                      <a:pt x="208026" y="65056"/>
                    </a:moveTo>
                    <a:cubicBezTo>
                      <a:pt x="203930" y="70866"/>
                      <a:pt x="199358" y="73723"/>
                      <a:pt x="194310" y="73723"/>
                    </a:cubicBezTo>
                    <a:cubicBezTo>
                      <a:pt x="190881" y="73723"/>
                      <a:pt x="187262" y="72580"/>
                      <a:pt x="183356" y="70199"/>
                    </a:cubicBezTo>
                    <a:cubicBezTo>
                      <a:pt x="179451" y="67818"/>
                      <a:pt x="174784" y="65151"/>
                      <a:pt x="169355" y="62008"/>
                    </a:cubicBezTo>
                    <a:cubicBezTo>
                      <a:pt x="163925" y="58960"/>
                      <a:pt x="157639" y="56293"/>
                      <a:pt x="150495" y="53911"/>
                    </a:cubicBezTo>
                    <a:cubicBezTo>
                      <a:pt x="143351" y="51530"/>
                      <a:pt x="134874" y="50387"/>
                      <a:pt x="125063" y="50387"/>
                    </a:cubicBezTo>
                    <a:cubicBezTo>
                      <a:pt x="107442" y="50387"/>
                      <a:pt x="94298" y="54483"/>
                      <a:pt x="85630" y="62579"/>
                    </a:cubicBezTo>
                    <a:cubicBezTo>
                      <a:pt x="76962" y="70675"/>
                      <a:pt x="72676" y="81248"/>
                      <a:pt x="72676" y="94107"/>
                    </a:cubicBezTo>
                    <a:cubicBezTo>
                      <a:pt x="72676" y="104965"/>
                      <a:pt x="76581" y="113443"/>
                      <a:pt x="84392" y="119539"/>
                    </a:cubicBezTo>
                    <a:cubicBezTo>
                      <a:pt x="92202" y="125635"/>
                      <a:pt x="101822" y="130873"/>
                      <a:pt x="113443" y="135350"/>
                    </a:cubicBezTo>
                    <a:cubicBezTo>
                      <a:pt x="124968" y="139732"/>
                      <a:pt x="137636" y="143923"/>
                      <a:pt x="151352" y="147828"/>
                    </a:cubicBezTo>
                    <a:cubicBezTo>
                      <a:pt x="165068" y="151733"/>
                      <a:pt x="177737" y="157163"/>
                      <a:pt x="189262" y="164116"/>
                    </a:cubicBezTo>
                    <a:cubicBezTo>
                      <a:pt x="200787" y="171069"/>
                      <a:pt x="210503" y="180213"/>
                      <a:pt x="218313" y="191643"/>
                    </a:cubicBezTo>
                    <a:cubicBezTo>
                      <a:pt x="226124" y="202978"/>
                      <a:pt x="230029" y="218027"/>
                      <a:pt x="230029" y="236696"/>
                    </a:cubicBezTo>
                    <a:cubicBezTo>
                      <a:pt x="230029" y="251936"/>
                      <a:pt x="227362" y="266319"/>
                      <a:pt x="222123" y="279749"/>
                    </a:cubicBezTo>
                    <a:cubicBezTo>
                      <a:pt x="216884" y="293180"/>
                      <a:pt x="209169" y="304705"/>
                      <a:pt x="198977" y="314325"/>
                    </a:cubicBezTo>
                    <a:cubicBezTo>
                      <a:pt x="188786" y="324040"/>
                      <a:pt x="176403" y="331661"/>
                      <a:pt x="161830" y="337185"/>
                    </a:cubicBezTo>
                    <a:cubicBezTo>
                      <a:pt x="147257" y="342709"/>
                      <a:pt x="130588" y="345567"/>
                      <a:pt x="111919" y="345567"/>
                    </a:cubicBezTo>
                    <a:cubicBezTo>
                      <a:pt x="90202" y="345567"/>
                      <a:pt x="69342" y="341471"/>
                      <a:pt x="49340" y="333375"/>
                    </a:cubicBezTo>
                    <a:cubicBezTo>
                      <a:pt x="29337" y="325279"/>
                      <a:pt x="12859" y="314515"/>
                      <a:pt x="0" y="301276"/>
                    </a:cubicBezTo>
                    <a:lnTo>
                      <a:pt x="18860" y="272224"/>
                    </a:lnTo>
                    <a:cubicBezTo>
                      <a:pt x="20574" y="270224"/>
                      <a:pt x="22574" y="268415"/>
                      <a:pt x="24956" y="266890"/>
                    </a:cubicBezTo>
                    <a:cubicBezTo>
                      <a:pt x="27337" y="265367"/>
                      <a:pt x="29908" y="264605"/>
                      <a:pt x="32576" y="264605"/>
                    </a:cubicBezTo>
                    <a:cubicBezTo>
                      <a:pt x="36290" y="264605"/>
                      <a:pt x="40481" y="266224"/>
                      <a:pt x="45053" y="269462"/>
                    </a:cubicBezTo>
                    <a:cubicBezTo>
                      <a:pt x="49625" y="272701"/>
                      <a:pt x="54959" y="276225"/>
                      <a:pt x="61055" y="280130"/>
                    </a:cubicBezTo>
                    <a:cubicBezTo>
                      <a:pt x="67151" y="284036"/>
                      <a:pt x="74581" y="287560"/>
                      <a:pt x="83249" y="290798"/>
                    </a:cubicBezTo>
                    <a:cubicBezTo>
                      <a:pt x="91916" y="294037"/>
                      <a:pt x="102203" y="295656"/>
                      <a:pt x="114014" y="295656"/>
                    </a:cubicBezTo>
                    <a:cubicBezTo>
                      <a:pt x="131636" y="295656"/>
                      <a:pt x="145447" y="291370"/>
                      <a:pt x="155543" y="282702"/>
                    </a:cubicBezTo>
                    <a:cubicBezTo>
                      <a:pt x="165545" y="274034"/>
                      <a:pt x="170593" y="261747"/>
                      <a:pt x="170593" y="245840"/>
                    </a:cubicBezTo>
                    <a:cubicBezTo>
                      <a:pt x="170593" y="233648"/>
                      <a:pt x="166783" y="224314"/>
                      <a:pt x="159163" y="217837"/>
                    </a:cubicBezTo>
                    <a:cubicBezTo>
                      <a:pt x="151543" y="211360"/>
                      <a:pt x="141827" y="206026"/>
                      <a:pt x="130112" y="201835"/>
                    </a:cubicBezTo>
                    <a:cubicBezTo>
                      <a:pt x="118396" y="197548"/>
                      <a:pt x="105823" y="193643"/>
                      <a:pt x="92488" y="189833"/>
                    </a:cubicBezTo>
                    <a:cubicBezTo>
                      <a:pt x="79058" y="186119"/>
                      <a:pt x="66485" y="180784"/>
                      <a:pt x="54769" y="173831"/>
                    </a:cubicBezTo>
                    <a:cubicBezTo>
                      <a:pt x="43053" y="166878"/>
                      <a:pt x="33433" y="157448"/>
                      <a:pt x="25718" y="145542"/>
                    </a:cubicBezTo>
                    <a:cubicBezTo>
                      <a:pt x="18098" y="133636"/>
                      <a:pt x="14288" y="117348"/>
                      <a:pt x="14288" y="96679"/>
                    </a:cubicBezTo>
                    <a:cubicBezTo>
                      <a:pt x="14288" y="84487"/>
                      <a:pt x="16764" y="72485"/>
                      <a:pt x="21622" y="60769"/>
                    </a:cubicBezTo>
                    <a:cubicBezTo>
                      <a:pt x="26575" y="49054"/>
                      <a:pt x="33719" y="38671"/>
                      <a:pt x="43244" y="29718"/>
                    </a:cubicBezTo>
                    <a:cubicBezTo>
                      <a:pt x="52769" y="20765"/>
                      <a:pt x="64389" y="13525"/>
                      <a:pt x="78105" y="8096"/>
                    </a:cubicBezTo>
                    <a:cubicBezTo>
                      <a:pt x="91821" y="2667"/>
                      <a:pt x="107537" y="0"/>
                      <a:pt x="125158" y="0"/>
                    </a:cubicBezTo>
                    <a:cubicBezTo>
                      <a:pt x="145161" y="0"/>
                      <a:pt x="163640" y="3048"/>
                      <a:pt x="180404" y="9144"/>
                    </a:cubicBezTo>
                    <a:cubicBezTo>
                      <a:pt x="197168" y="15240"/>
                      <a:pt x="211741" y="24098"/>
                      <a:pt x="223933" y="35623"/>
                    </a:cubicBezTo>
                    <a:lnTo>
                      <a:pt x="208026" y="65056"/>
                    </a:lnTo>
                    <a:close/>
                  </a:path>
                </a:pathLst>
              </a:custGeom>
              <a:solidFill>
                <a:srgbClr val="076469"/>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Freeform: Shape 25">
              <a:extLst>
                <a:ext uri="{FF2B5EF4-FFF2-40B4-BE49-F238E27FC236}">
                  <a16:creationId xmlns:a16="http://schemas.microsoft.com/office/drawing/2014/main" id="{8FDFA9A6-4C6D-408D-B267-94457CEE3508}"/>
                </a:ext>
              </a:extLst>
            </p:cNvPr>
            <p:cNvSpPr/>
            <p:nvPr/>
          </p:nvSpPr>
          <p:spPr>
            <a:xfrm>
              <a:off x="3392778" y="1765648"/>
              <a:ext cx="171450" cy="161925"/>
            </a:xfrm>
            <a:custGeom>
              <a:avLst/>
              <a:gdLst>
                <a:gd name="connsiteX0" fmla="*/ 0 w 171450"/>
                <a:gd name="connsiteY0" fmla="*/ 0 h 161925"/>
                <a:gd name="connsiteX1" fmla="*/ 171450 w 171450"/>
                <a:gd name="connsiteY1" fmla="*/ 0 h 161925"/>
                <a:gd name="connsiteX2" fmla="*/ 171450 w 171450"/>
                <a:gd name="connsiteY2" fmla="*/ 161925 h 161925"/>
                <a:gd name="connsiteX3" fmla="*/ 0 w 1714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71450" h="161925">
                  <a:moveTo>
                    <a:pt x="0" y="0"/>
                  </a:moveTo>
                  <a:lnTo>
                    <a:pt x="171450" y="0"/>
                  </a:lnTo>
                  <a:lnTo>
                    <a:pt x="171450" y="161925"/>
                  </a:lnTo>
                  <a:lnTo>
                    <a:pt x="0" y="161925"/>
                  </a:ln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597EBC2E-65B7-4B38-830C-2062776AD606}"/>
                </a:ext>
              </a:extLst>
            </p:cNvPr>
            <p:cNvSpPr/>
            <p:nvPr/>
          </p:nvSpPr>
          <p:spPr>
            <a:xfrm>
              <a:off x="2991109" y="4500562"/>
              <a:ext cx="171450" cy="161925"/>
            </a:xfrm>
            <a:custGeom>
              <a:avLst/>
              <a:gdLst>
                <a:gd name="connsiteX0" fmla="*/ 0 w 171450"/>
                <a:gd name="connsiteY0" fmla="*/ 0 h 161925"/>
                <a:gd name="connsiteX1" fmla="*/ 171450 w 171450"/>
                <a:gd name="connsiteY1" fmla="*/ 0 h 161925"/>
                <a:gd name="connsiteX2" fmla="*/ 171450 w 171450"/>
                <a:gd name="connsiteY2" fmla="*/ 161925 h 161925"/>
                <a:gd name="connsiteX3" fmla="*/ 0 w 17145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71450" h="161925">
                  <a:moveTo>
                    <a:pt x="0" y="0"/>
                  </a:moveTo>
                  <a:lnTo>
                    <a:pt x="171450" y="0"/>
                  </a:lnTo>
                  <a:lnTo>
                    <a:pt x="171450" y="161925"/>
                  </a:lnTo>
                  <a:lnTo>
                    <a:pt x="0" y="161925"/>
                  </a:ln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id="{7C35107C-5266-4CF0-92B4-A7B599F65A0D}"/>
                </a:ext>
              </a:extLst>
            </p:cNvPr>
            <p:cNvSpPr/>
            <p:nvPr/>
          </p:nvSpPr>
          <p:spPr>
            <a:xfrm>
              <a:off x="1954503" y="1852612"/>
              <a:ext cx="3000375" cy="2716244"/>
            </a:xfrm>
            <a:custGeom>
              <a:avLst/>
              <a:gdLst>
                <a:gd name="connsiteX0" fmla="*/ 1028700 w 3000375"/>
                <a:gd name="connsiteY0" fmla="*/ 2714625 h 2716244"/>
                <a:gd name="connsiteX1" fmla="*/ 650462 w 3000375"/>
                <a:gd name="connsiteY1" fmla="*/ 2716245 h 2716244"/>
                <a:gd name="connsiteX2" fmla="*/ 0 w 3000375"/>
                <a:gd name="connsiteY2" fmla="*/ 1971675 h 2716244"/>
                <a:gd name="connsiteX3" fmla="*/ 1847850 w 3000375"/>
                <a:gd name="connsiteY3" fmla="*/ 1247775 h 2716244"/>
                <a:gd name="connsiteX4" fmla="*/ 3000375 w 3000375"/>
                <a:gd name="connsiteY4" fmla="*/ 666750 h 2716244"/>
                <a:gd name="connsiteX5" fmla="*/ 1628775 w 3000375"/>
                <a:gd name="connsiteY5" fmla="*/ 0 h 271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75" h="2716244">
                  <a:moveTo>
                    <a:pt x="1028700" y="2714625"/>
                  </a:moveTo>
                  <a:lnTo>
                    <a:pt x="650462" y="2716245"/>
                  </a:lnTo>
                  <a:cubicBezTo>
                    <a:pt x="650462" y="2716245"/>
                    <a:pt x="0" y="2705100"/>
                    <a:pt x="0" y="1971675"/>
                  </a:cubicBezTo>
                  <a:cubicBezTo>
                    <a:pt x="0" y="1238250"/>
                    <a:pt x="1066800" y="1238250"/>
                    <a:pt x="1847850" y="1247775"/>
                  </a:cubicBezTo>
                  <a:cubicBezTo>
                    <a:pt x="2628900" y="1257300"/>
                    <a:pt x="3000375" y="1188149"/>
                    <a:pt x="3000375" y="666750"/>
                  </a:cubicBezTo>
                  <a:cubicBezTo>
                    <a:pt x="3000375" y="0"/>
                    <a:pt x="2228850" y="0"/>
                    <a:pt x="1628775" y="0"/>
                  </a:cubicBez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9FF109E8-7D7D-4042-902B-BAC99A612C44}"/>
                </a:ext>
              </a:extLst>
            </p:cNvPr>
            <p:cNvSpPr/>
            <p:nvPr/>
          </p:nvSpPr>
          <p:spPr>
            <a:xfrm>
              <a:off x="3511555" y="5454776"/>
              <a:ext cx="9525" cy="164020"/>
            </a:xfrm>
            <a:custGeom>
              <a:avLst/>
              <a:gdLst>
                <a:gd name="connsiteX0" fmla="*/ 0 w 9525"/>
                <a:gd name="connsiteY0" fmla="*/ 164020 h 164020"/>
                <a:gd name="connsiteX1" fmla="*/ 0 w 9525"/>
                <a:gd name="connsiteY1" fmla="*/ 0 h 164020"/>
              </a:gdLst>
              <a:ahLst/>
              <a:cxnLst>
                <a:cxn ang="0">
                  <a:pos x="connsiteX0" y="connsiteY0"/>
                </a:cxn>
                <a:cxn ang="0">
                  <a:pos x="connsiteX1" y="connsiteY1"/>
                </a:cxn>
              </a:cxnLst>
              <a:rect l="l" t="t" r="r" b="b"/>
              <a:pathLst>
                <a:path w="9525" h="164020">
                  <a:moveTo>
                    <a:pt x="0" y="164020"/>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33741670-302D-4C34-AE1D-42217DD0471F}"/>
                </a:ext>
              </a:extLst>
            </p:cNvPr>
            <p:cNvSpPr/>
            <p:nvPr/>
          </p:nvSpPr>
          <p:spPr>
            <a:xfrm>
              <a:off x="3415257" y="5259037"/>
              <a:ext cx="192500" cy="192500"/>
            </a:xfrm>
            <a:custGeom>
              <a:avLst/>
              <a:gdLst>
                <a:gd name="connsiteX0" fmla="*/ 96298 w 192500"/>
                <a:gd name="connsiteY0" fmla="*/ 192500 h 192500"/>
                <a:gd name="connsiteX1" fmla="*/ 192500 w 192500"/>
                <a:gd name="connsiteY1" fmla="*/ 96298 h 192500"/>
                <a:gd name="connsiteX2" fmla="*/ 96298 w 192500"/>
                <a:gd name="connsiteY2" fmla="*/ 0 h 192500"/>
                <a:gd name="connsiteX3" fmla="*/ 0 w 192500"/>
                <a:gd name="connsiteY3" fmla="*/ 96298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98"/>
                  </a:cubicBezTo>
                  <a:cubicBezTo>
                    <a:pt x="192500" y="43148"/>
                    <a:pt x="149447" y="0"/>
                    <a:pt x="96298" y="0"/>
                  </a:cubicBezTo>
                  <a:cubicBezTo>
                    <a:pt x="43148" y="0"/>
                    <a:pt x="0" y="43053"/>
                    <a:pt x="0" y="96298"/>
                  </a:cubicBezTo>
                  <a:cubicBezTo>
                    <a:pt x="95" y="149447"/>
                    <a:pt x="43148" y="192500"/>
                    <a:pt x="96298" y="192500"/>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A7DDB703-A070-43F0-B2C7-F155CF09F875}"/>
                </a:ext>
              </a:extLst>
            </p:cNvPr>
            <p:cNvSpPr/>
            <p:nvPr/>
          </p:nvSpPr>
          <p:spPr>
            <a:xfrm>
              <a:off x="3415257" y="5259037"/>
              <a:ext cx="192500" cy="192500"/>
            </a:xfrm>
            <a:custGeom>
              <a:avLst/>
              <a:gdLst>
                <a:gd name="connsiteX0" fmla="*/ 96298 w 192500"/>
                <a:gd name="connsiteY0" fmla="*/ 192500 h 192500"/>
                <a:gd name="connsiteX1" fmla="*/ 192500 w 192500"/>
                <a:gd name="connsiteY1" fmla="*/ 96298 h 192500"/>
                <a:gd name="connsiteX2" fmla="*/ 96298 w 192500"/>
                <a:gd name="connsiteY2" fmla="*/ 0 h 192500"/>
                <a:gd name="connsiteX3" fmla="*/ 0 w 192500"/>
                <a:gd name="connsiteY3" fmla="*/ 96298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98"/>
                  </a:cubicBezTo>
                  <a:cubicBezTo>
                    <a:pt x="192500" y="43148"/>
                    <a:pt x="149447" y="0"/>
                    <a:pt x="96298" y="0"/>
                  </a:cubicBezTo>
                  <a:cubicBezTo>
                    <a:pt x="43148" y="0"/>
                    <a:pt x="0" y="43053"/>
                    <a:pt x="0" y="96298"/>
                  </a:cubicBezTo>
                  <a:cubicBezTo>
                    <a:pt x="95" y="149447"/>
                    <a:pt x="43148" y="192500"/>
                    <a:pt x="96298" y="192500"/>
                  </a:cubicBezTo>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EC3E454E-3CE6-4171-9138-510BC7755949}"/>
                </a:ext>
              </a:extLst>
            </p:cNvPr>
            <p:cNvSpPr/>
            <p:nvPr/>
          </p:nvSpPr>
          <p:spPr>
            <a:xfrm>
              <a:off x="3846644" y="4428838"/>
              <a:ext cx="9525" cy="425195"/>
            </a:xfrm>
            <a:custGeom>
              <a:avLst/>
              <a:gdLst>
                <a:gd name="connsiteX0" fmla="*/ 0 w 9525"/>
                <a:gd name="connsiteY0" fmla="*/ 0 h 425195"/>
                <a:gd name="connsiteX1" fmla="*/ 0 w 9525"/>
                <a:gd name="connsiteY1" fmla="*/ 425196 h 425195"/>
              </a:gdLst>
              <a:ahLst/>
              <a:cxnLst>
                <a:cxn ang="0">
                  <a:pos x="connsiteX0" y="connsiteY0"/>
                </a:cxn>
                <a:cxn ang="0">
                  <a:pos x="connsiteX1" y="connsiteY1"/>
                </a:cxn>
              </a:cxnLst>
              <a:rect l="l" t="t" r="r" b="b"/>
              <a:pathLst>
                <a:path w="9525" h="425195">
                  <a:moveTo>
                    <a:pt x="0" y="0"/>
                  </a:moveTo>
                  <a:lnTo>
                    <a:pt x="0" y="42519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958BD036-3645-41C9-8A15-E03DC18CCF74}"/>
                </a:ext>
              </a:extLst>
            </p:cNvPr>
            <p:cNvSpPr/>
            <p:nvPr/>
          </p:nvSpPr>
          <p:spPr>
            <a:xfrm>
              <a:off x="3846644" y="5049773"/>
              <a:ext cx="9525" cy="569023"/>
            </a:xfrm>
            <a:custGeom>
              <a:avLst/>
              <a:gdLst>
                <a:gd name="connsiteX0" fmla="*/ 0 w 9525"/>
                <a:gd name="connsiteY0" fmla="*/ 569023 h 569023"/>
                <a:gd name="connsiteX1" fmla="*/ 0 w 9525"/>
                <a:gd name="connsiteY1" fmla="*/ 0 h 569023"/>
              </a:gdLst>
              <a:ahLst/>
              <a:cxnLst>
                <a:cxn ang="0">
                  <a:pos x="connsiteX0" y="connsiteY0"/>
                </a:cxn>
                <a:cxn ang="0">
                  <a:pos x="connsiteX1" y="connsiteY1"/>
                </a:cxn>
              </a:cxnLst>
              <a:rect l="l" t="t" r="r" b="b"/>
              <a:pathLst>
                <a:path w="9525" h="569023">
                  <a:moveTo>
                    <a:pt x="0" y="569023"/>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33">
              <a:extLst>
                <a:ext uri="{FF2B5EF4-FFF2-40B4-BE49-F238E27FC236}">
                  <a16:creationId xmlns:a16="http://schemas.microsoft.com/office/drawing/2014/main" id="{F95D04D3-4871-46B3-8B25-DC8359469D1C}"/>
                </a:ext>
              </a:extLst>
            </p:cNvPr>
            <p:cNvSpPr/>
            <p:nvPr/>
          </p:nvSpPr>
          <p:spPr>
            <a:xfrm rot="-892453">
              <a:off x="3750577" y="4853934"/>
              <a:ext cx="192406" cy="192597"/>
            </a:xfrm>
            <a:custGeom>
              <a:avLst/>
              <a:gdLst>
                <a:gd name="connsiteX0" fmla="*/ 192407 w 192406"/>
                <a:gd name="connsiteY0" fmla="*/ 96299 h 192597"/>
                <a:gd name="connsiteX1" fmla="*/ 96203 w 192406"/>
                <a:gd name="connsiteY1" fmla="*/ 192597 h 192597"/>
                <a:gd name="connsiteX2" fmla="*/ 0 w 192406"/>
                <a:gd name="connsiteY2" fmla="*/ 96299 h 192597"/>
                <a:gd name="connsiteX3" fmla="*/ 96203 w 192406"/>
                <a:gd name="connsiteY3" fmla="*/ 0 h 192597"/>
                <a:gd name="connsiteX4" fmla="*/ 192407 w 192406"/>
                <a:gd name="connsiteY4" fmla="*/ 96299 h 19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6" h="192597">
                  <a:moveTo>
                    <a:pt x="192407" y="96299"/>
                  </a:moveTo>
                  <a:cubicBezTo>
                    <a:pt x="192407" y="149483"/>
                    <a:pt x="149335" y="192597"/>
                    <a:pt x="96203" y="192597"/>
                  </a:cubicBezTo>
                  <a:cubicBezTo>
                    <a:pt x="43072" y="192597"/>
                    <a:pt x="0" y="149483"/>
                    <a:pt x="0" y="96299"/>
                  </a:cubicBezTo>
                  <a:cubicBezTo>
                    <a:pt x="0" y="43114"/>
                    <a:pt x="43071" y="0"/>
                    <a:pt x="96203" y="0"/>
                  </a:cubicBezTo>
                  <a:cubicBezTo>
                    <a:pt x="149335" y="0"/>
                    <a:pt x="192407" y="43114"/>
                    <a:pt x="192407" y="96299"/>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34">
              <a:extLst>
                <a:ext uri="{FF2B5EF4-FFF2-40B4-BE49-F238E27FC236}">
                  <a16:creationId xmlns:a16="http://schemas.microsoft.com/office/drawing/2014/main" id="{BF988CB9-72EB-467C-9E6A-B716F6D1846B}"/>
                </a:ext>
              </a:extLst>
            </p:cNvPr>
            <p:cNvSpPr/>
            <p:nvPr/>
          </p:nvSpPr>
          <p:spPr>
            <a:xfrm>
              <a:off x="3750347" y="4854034"/>
              <a:ext cx="192500" cy="192500"/>
            </a:xfrm>
            <a:custGeom>
              <a:avLst/>
              <a:gdLst>
                <a:gd name="connsiteX0" fmla="*/ 96298 w 192500"/>
                <a:gd name="connsiteY0" fmla="*/ 192500 h 192500"/>
                <a:gd name="connsiteX1" fmla="*/ 192500 w 192500"/>
                <a:gd name="connsiteY1" fmla="*/ 96203 h 192500"/>
                <a:gd name="connsiteX2" fmla="*/ 96298 w 192500"/>
                <a:gd name="connsiteY2" fmla="*/ 0 h 192500"/>
                <a:gd name="connsiteX3" fmla="*/ 0 w 192500"/>
                <a:gd name="connsiteY3" fmla="*/ 96203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03"/>
                  </a:cubicBezTo>
                  <a:cubicBezTo>
                    <a:pt x="192500" y="43053"/>
                    <a:pt x="149447" y="0"/>
                    <a:pt x="96298" y="0"/>
                  </a:cubicBezTo>
                  <a:cubicBezTo>
                    <a:pt x="43148" y="0"/>
                    <a:pt x="0" y="43053"/>
                    <a:pt x="0" y="96203"/>
                  </a:cubicBezTo>
                  <a:cubicBezTo>
                    <a:pt x="0" y="149447"/>
                    <a:pt x="43148" y="192500"/>
                    <a:pt x="96298" y="192500"/>
                  </a:cubicBezTo>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35">
              <a:extLst>
                <a:ext uri="{FF2B5EF4-FFF2-40B4-BE49-F238E27FC236}">
                  <a16:creationId xmlns:a16="http://schemas.microsoft.com/office/drawing/2014/main" id="{6ABF8D2A-38B5-4FE7-AA7B-631DBB838066}"/>
                </a:ext>
              </a:extLst>
            </p:cNvPr>
            <p:cNvSpPr/>
            <p:nvPr/>
          </p:nvSpPr>
          <p:spPr>
            <a:xfrm>
              <a:off x="4181734" y="4428838"/>
              <a:ext cx="9525" cy="627697"/>
            </a:xfrm>
            <a:custGeom>
              <a:avLst/>
              <a:gdLst>
                <a:gd name="connsiteX0" fmla="*/ 0 w 9525"/>
                <a:gd name="connsiteY0" fmla="*/ 0 h 627697"/>
                <a:gd name="connsiteX1" fmla="*/ 0 w 9525"/>
                <a:gd name="connsiteY1" fmla="*/ 627697 h 627697"/>
              </a:gdLst>
              <a:ahLst/>
              <a:cxnLst>
                <a:cxn ang="0">
                  <a:pos x="connsiteX0" y="connsiteY0"/>
                </a:cxn>
                <a:cxn ang="0">
                  <a:pos x="connsiteX1" y="connsiteY1"/>
                </a:cxn>
              </a:cxnLst>
              <a:rect l="l" t="t" r="r" b="b"/>
              <a:pathLst>
                <a:path w="9525" h="627697">
                  <a:moveTo>
                    <a:pt x="0" y="0"/>
                  </a:moveTo>
                  <a:lnTo>
                    <a:pt x="0" y="627697"/>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36">
              <a:extLst>
                <a:ext uri="{FF2B5EF4-FFF2-40B4-BE49-F238E27FC236}">
                  <a16:creationId xmlns:a16="http://schemas.microsoft.com/office/drawing/2014/main" id="{0EB9BDE1-76A8-4715-9555-08E73AEA1405}"/>
                </a:ext>
              </a:extLst>
            </p:cNvPr>
            <p:cNvSpPr/>
            <p:nvPr/>
          </p:nvSpPr>
          <p:spPr>
            <a:xfrm>
              <a:off x="4181734" y="5252275"/>
              <a:ext cx="9525" cy="366521"/>
            </a:xfrm>
            <a:custGeom>
              <a:avLst/>
              <a:gdLst>
                <a:gd name="connsiteX0" fmla="*/ 0 w 9525"/>
                <a:gd name="connsiteY0" fmla="*/ 366522 h 366521"/>
                <a:gd name="connsiteX1" fmla="*/ 0 w 9525"/>
                <a:gd name="connsiteY1" fmla="*/ 0 h 366521"/>
              </a:gdLst>
              <a:ahLst/>
              <a:cxnLst>
                <a:cxn ang="0">
                  <a:pos x="connsiteX0" y="connsiteY0"/>
                </a:cxn>
                <a:cxn ang="0">
                  <a:pos x="connsiteX1" y="connsiteY1"/>
                </a:cxn>
              </a:cxnLst>
              <a:rect l="l" t="t" r="r" b="b"/>
              <a:pathLst>
                <a:path w="9525" h="366521">
                  <a:moveTo>
                    <a:pt x="0" y="366522"/>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37">
              <a:extLst>
                <a:ext uri="{FF2B5EF4-FFF2-40B4-BE49-F238E27FC236}">
                  <a16:creationId xmlns:a16="http://schemas.microsoft.com/office/drawing/2014/main" id="{AC5362EB-6374-4E21-BD83-173C083CE9BC}"/>
                </a:ext>
              </a:extLst>
            </p:cNvPr>
            <p:cNvSpPr/>
            <p:nvPr/>
          </p:nvSpPr>
          <p:spPr>
            <a:xfrm rot="-892453">
              <a:off x="4085674" y="5056421"/>
              <a:ext cx="192406" cy="192597"/>
            </a:xfrm>
            <a:custGeom>
              <a:avLst/>
              <a:gdLst>
                <a:gd name="connsiteX0" fmla="*/ 192407 w 192406"/>
                <a:gd name="connsiteY0" fmla="*/ 96299 h 192597"/>
                <a:gd name="connsiteX1" fmla="*/ 96203 w 192406"/>
                <a:gd name="connsiteY1" fmla="*/ 192597 h 192597"/>
                <a:gd name="connsiteX2" fmla="*/ 0 w 192406"/>
                <a:gd name="connsiteY2" fmla="*/ 96299 h 192597"/>
                <a:gd name="connsiteX3" fmla="*/ 96203 w 192406"/>
                <a:gd name="connsiteY3" fmla="*/ 0 h 192597"/>
                <a:gd name="connsiteX4" fmla="*/ 192407 w 192406"/>
                <a:gd name="connsiteY4" fmla="*/ 96299 h 19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6" h="192597">
                  <a:moveTo>
                    <a:pt x="192407" y="96299"/>
                  </a:moveTo>
                  <a:cubicBezTo>
                    <a:pt x="192407" y="149483"/>
                    <a:pt x="149335" y="192597"/>
                    <a:pt x="96203" y="192597"/>
                  </a:cubicBezTo>
                  <a:cubicBezTo>
                    <a:pt x="43072" y="192597"/>
                    <a:pt x="0" y="149483"/>
                    <a:pt x="0" y="96299"/>
                  </a:cubicBezTo>
                  <a:cubicBezTo>
                    <a:pt x="0" y="43115"/>
                    <a:pt x="43071" y="0"/>
                    <a:pt x="96203" y="0"/>
                  </a:cubicBezTo>
                  <a:cubicBezTo>
                    <a:pt x="149335" y="0"/>
                    <a:pt x="192407" y="43115"/>
                    <a:pt x="192407" y="96299"/>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38">
              <a:extLst>
                <a:ext uri="{FF2B5EF4-FFF2-40B4-BE49-F238E27FC236}">
                  <a16:creationId xmlns:a16="http://schemas.microsoft.com/office/drawing/2014/main" id="{0C289815-4E38-4B0B-8D7C-1BA8B21EFA20}"/>
                </a:ext>
              </a:extLst>
            </p:cNvPr>
            <p:cNvSpPr/>
            <p:nvPr/>
          </p:nvSpPr>
          <p:spPr>
            <a:xfrm>
              <a:off x="4085436" y="5056536"/>
              <a:ext cx="192500" cy="192500"/>
            </a:xfrm>
            <a:custGeom>
              <a:avLst/>
              <a:gdLst>
                <a:gd name="connsiteX0" fmla="*/ 96298 w 192500"/>
                <a:gd name="connsiteY0" fmla="*/ 192500 h 192500"/>
                <a:gd name="connsiteX1" fmla="*/ 192500 w 192500"/>
                <a:gd name="connsiteY1" fmla="*/ 96203 h 192500"/>
                <a:gd name="connsiteX2" fmla="*/ 96298 w 192500"/>
                <a:gd name="connsiteY2" fmla="*/ 0 h 192500"/>
                <a:gd name="connsiteX3" fmla="*/ 0 w 192500"/>
                <a:gd name="connsiteY3" fmla="*/ 96203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03"/>
                  </a:cubicBezTo>
                  <a:cubicBezTo>
                    <a:pt x="192500" y="43053"/>
                    <a:pt x="149447" y="0"/>
                    <a:pt x="96298" y="0"/>
                  </a:cubicBezTo>
                  <a:cubicBezTo>
                    <a:pt x="43148" y="0"/>
                    <a:pt x="0" y="43053"/>
                    <a:pt x="0" y="96203"/>
                  </a:cubicBezTo>
                  <a:cubicBezTo>
                    <a:pt x="0" y="149447"/>
                    <a:pt x="43148" y="192500"/>
                    <a:pt x="96298" y="192500"/>
                  </a:cubicBezTo>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a16="http://schemas.microsoft.com/office/drawing/2014/main" id="{C7BE1B3F-4399-4FDC-808C-84595E2BE53E}"/>
                </a:ext>
              </a:extLst>
            </p:cNvPr>
            <p:cNvSpPr/>
            <p:nvPr/>
          </p:nvSpPr>
          <p:spPr>
            <a:xfrm>
              <a:off x="4516823" y="4428838"/>
              <a:ext cx="9525" cy="87725"/>
            </a:xfrm>
            <a:custGeom>
              <a:avLst/>
              <a:gdLst>
                <a:gd name="connsiteX0" fmla="*/ 0 w 9525"/>
                <a:gd name="connsiteY0" fmla="*/ 0 h 87725"/>
                <a:gd name="connsiteX1" fmla="*/ 0 w 9525"/>
                <a:gd name="connsiteY1" fmla="*/ 87725 h 87725"/>
              </a:gdLst>
              <a:ahLst/>
              <a:cxnLst>
                <a:cxn ang="0">
                  <a:pos x="connsiteX0" y="connsiteY0"/>
                </a:cxn>
                <a:cxn ang="0">
                  <a:pos x="connsiteX1" y="connsiteY1"/>
                </a:cxn>
              </a:cxnLst>
              <a:rect l="l" t="t" r="r" b="b"/>
              <a:pathLst>
                <a:path w="9525" h="87725">
                  <a:moveTo>
                    <a:pt x="0" y="0"/>
                  </a:moveTo>
                  <a:lnTo>
                    <a:pt x="0" y="87725"/>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19F329A3-AD3E-4D9E-B065-7F11EDF9BC88}"/>
                </a:ext>
              </a:extLst>
            </p:cNvPr>
            <p:cNvSpPr/>
            <p:nvPr/>
          </p:nvSpPr>
          <p:spPr>
            <a:xfrm>
              <a:off x="4516823" y="4712302"/>
              <a:ext cx="9525" cy="906494"/>
            </a:xfrm>
            <a:custGeom>
              <a:avLst/>
              <a:gdLst>
                <a:gd name="connsiteX0" fmla="*/ 0 w 9525"/>
                <a:gd name="connsiteY0" fmla="*/ 906494 h 906494"/>
                <a:gd name="connsiteX1" fmla="*/ 0 w 9525"/>
                <a:gd name="connsiteY1" fmla="*/ 0 h 906494"/>
              </a:gdLst>
              <a:ahLst/>
              <a:cxnLst>
                <a:cxn ang="0">
                  <a:pos x="connsiteX0" y="connsiteY0"/>
                </a:cxn>
                <a:cxn ang="0">
                  <a:pos x="connsiteX1" y="connsiteY1"/>
                </a:cxn>
              </a:cxnLst>
              <a:rect l="l" t="t" r="r" b="b"/>
              <a:pathLst>
                <a:path w="9525" h="906494">
                  <a:moveTo>
                    <a:pt x="0" y="906494"/>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41">
              <a:extLst>
                <a:ext uri="{FF2B5EF4-FFF2-40B4-BE49-F238E27FC236}">
                  <a16:creationId xmlns:a16="http://schemas.microsoft.com/office/drawing/2014/main" id="{3E80CC96-1016-4405-8225-8E8B71EA5A64}"/>
                </a:ext>
              </a:extLst>
            </p:cNvPr>
            <p:cNvSpPr/>
            <p:nvPr/>
          </p:nvSpPr>
          <p:spPr>
            <a:xfrm rot="-1350026">
              <a:off x="4420737" y="4516563"/>
              <a:ext cx="192409" cy="192409"/>
            </a:xfrm>
            <a:custGeom>
              <a:avLst/>
              <a:gdLst>
                <a:gd name="connsiteX0" fmla="*/ 192410 w 192409"/>
                <a:gd name="connsiteY0" fmla="*/ 96205 h 192409"/>
                <a:gd name="connsiteX1" fmla="*/ 96205 w 192409"/>
                <a:gd name="connsiteY1" fmla="*/ 192410 h 192409"/>
                <a:gd name="connsiteX2" fmla="*/ 0 w 192409"/>
                <a:gd name="connsiteY2" fmla="*/ 96205 h 192409"/>
                <a:gd name="connsiteX3" fmla="*/ 96205 w 192409"/>
                <a:gd name="connsiteY3" fmla="*/ 0 h 192409"/>
                <a:gd name="connsiteX4" fmla="*/ 192410 w 192409"/>
                <a:gd name="connsiteY4" fmla="*/ 96205 h 1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9" h="192409">
                  <a:moveTo>
                    <a:pt x="192410" y="96205"/>
                  </a:moveTo>
                  <a:cubicBezTo>
                    <a:pt x="192410" y="149337"/>
                    <a:pt x="149338" y="192410"/>
                    <a:pt x="96205" y="192410"/>
                  </a:cubicBezTo>
                  <a:cubicBezTo>
                    <a:pt x="43073" y="192410"/>
                    <a:pt x="0" y="149338"/>
                    <a:pt x="0" y="96205"/>
                  </a:cubicBezTo>
                  <a:cubicBezTo>
                    <a:pt x="0" y="43073"/>
                    <a:pt x="43072" y="0"/>
                    <a:pt x="96205" y="0"/>
                  </a:cubicBezTo>
                  <a:cubicBezTo>
                    <a:pt x="149337" y="0"/>
                    <a:pt x="192410" y="43072"/>
                    <a:pt x="192410" y="96205"/>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42">
              <a:extLst>
                <a:ext uri="{FF2B5EF4-FFF2-40B4-BE49-F238E27FC236}">
                  <a16:creationId xmlns:a16="http://schemas.microsoft.com/office/drawing/2014/main" id="{A99E98E9-5C0C-4FA0-A080-C046F80A7A5F}"/>
                </a:ext>
              </a:extLst>
            </p:cNvPr>
            <p:cNvSpPr/>
            <p:nvPr/>
          </p:nvSpPr>
          <p:spPr>
            <a:xfrm>
              <a:off x="4420525" y="4516563"/>
              <a:ext cx="192500" cy="192500"/>
            </a:xfrm>
            <a:custGeom>
              <a:avLst/>
              <a:gdLst>
                <a:gd name="connsiteX0" fmla="*/ 96298 w 192500"/>
                <a:gd name="connsiteY0" fmla="*/ 192500 h 192500"/>
                <a:gd name="connsiteX1" fmla="*/ 192500 w 192500"/>
                <a:gd name="connsiteY1" fmla="*/ 96203 h 192500"/>
                <a:gd name="connsiteX2" fmla="*/ 96298 w 192500"/>
                <a:gd name="connsiteY2" fmla="*/ 0 h 192500"/>
                <a:gd name="connsiteX3" fmla="*/ 0 w 192500"/>
                <a:gd name="connsiteY3" fmla="*/ 96203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03"/>
                  </a:cubicBezTo>
                  <a:cubicBezTo>
                    <a:pt x="192500" y="43053"/>
                    <a:pt x="149447" y="0"/>
                    <a:pt x="96298" y="0"/>
                  </a:cubicBezTo>
                  <a:cubicBezTo>
                    <a:pt x="43148" y="0"/>
                    <a:pt x="0" y="43053"/>
                    <a:pt x="0" y="96203"/>
                  </a:cubicBezTo>
                  <a:cubicBezTo>
                    <a:pt x="0" y="149447"/>
                    <a:pt x="43053" y="192500"/>
                    <a:pt x="96298" y="192500"/>
                  </a:cubicBezTo>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3">
              <a:extLst>
                <a:ext uri="{FF2B5EF4-FFF2-40B4-BE49-F238E27FC236}">
                  <a16:creationId xmlns:a16="http://schemas.microsoft.com/office/drawing/2014/main" id="{A7400C08-4E92-4E96-9C1F-F93F21F8A61F}"/>
                </a:ext>
              </a:extLst>
            </p:cNvPr>
            <p:cNvSpPr/>
            <p:nvPr/>
          </p:nvSpPr>
          <p:spPr>
            <a:xfrm>
              <a:off x="4851818" y="4428838"/>
              <a:ext cx="9525" cy="425195"/>
            </a:xfrm>
            <a:custGeom>
              <a:avLst/>
              <a:gdLst>
                <a:gd name="connsiteX0" fmla="*/ 0 w 9525"/>
                <a:gd name="connsiteY0" fmla="*/ 0 h 425195"/>
                <a:gd name="connsiteX1" fmla="*/ 0 w 9525"/>
                <a:gd name="connsiteY1" fmla="*/ 425196 h 425195"/>
              </a:gdLst>
              <a:ahLst/>
              <a:cxnLst>
                <a:cxn ang="0">
                  <a:pos x="connsiteX0" y="connsiteY0"/>
                </a:cxn>
                <a:cxn ang="0">
                  <a:pos x="connsiteX1" y="connsiteY1"/>
                </a:cxn>
              </a:cxnLst>
              <a:rect l="l" t="t" r="r" b="b"/>
              <a:pathLst>
                <a:path w="9525" h="425195">
                  <a:moveTo>
                    <a:pt x="0" y="0"/>
                  </a:moveTo>
                  <a:lnTo>
                    <a:pt x="0" y="42519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4">
              <a:extLst>
                <a:ext uri="{FF2B5EF4-FFF2-40B4-BE49-F238E27FC236}">
                  <a16:creationId xmlns:a16="http://schemas.microsoft.com/office/drawing/2014/main" id="{7A6D4353-56B2-467C-9883-4682B88979C2}"/>
                </a:ext>
              </a:extLst>
            </p:cNvPr>
            <p:cNvSpPr/>
            <p:nvPr/>
          </p:nvSpPr>
          <p:spPr>
            <a:xfrm>
              <a:off x="4851818" y="5049773"/>
              <a:ext cx="9525" cy="569023"/>
            </a:xfrm>
            <a:custGeom>
              <a:avLst/>
              <a:gdLst>
                <a:gd name="connsiteX0" fmla="*/ 0 w 9525"/>
                <a:gd name="connsiteY0" fmla="*/ 569023 h 569023"/>
                <a:gd name="connsiteX1" fmla="*/ 0 w 9525"/>
                <a:gd name="connsiteY1" fmla="*/ 0 h 569023"/>
              </a:gdLst>
              <a:ahLst/>
              <a:cxnLst>
                <a:cxn ang="0">
                  <a:pos x="connsiteX0" y="connsiteY0"/>
                </a:cxn>
                <a:cxn ang="0">
                  <a:pos x="connsiteX1" y="connsiteY1"/>
                </a:cxn>
              </a:cxnLst>
              <a:rect l="l" t="t" r="r" b="b"/>
              <a:pathLst>
                <a:path w="9525" h="569023">
                  <a:moveTo>
                    <a:pt x="0" y="569023"/>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CB578A7C-EDFD-4585-92AD-FB6B3C9695AF}"/>
                </a:ext>
              </a:extLst>
            </p:cNvPr>
            <p:cNvSpPr/>
            <p:nvPr/>
          </p:nvSpPr>
          <p:spPr>
            <a:xfrm rot="-892453">
              <a:off x="4755753" y="4853917"/>
              <a:ext cx="192406" cy="192597"/>
            </a:xfrm>
            <a:custGeom>
              <a:avLst/>
              <a:gdLst>
                <a:gd name="connsiteX0" fmla="*/ 192407 w 192406"/>
                <a:gd name="connsiteY0" fmla="*/ 96299 h 192597"/>
                <a:gd name="connsiteX1" fmla="*/ 96203 w 192406"/>
                <a:gd name="connsiteY1" fmla="*/ 192597 h 192597"/>
                <a:gd name="connsiteX2" fmla="*/ 0 w 192406"/>
                <a:gd name="connsiteY2" fmla="*/ 96299 h 192597"/>
                <a:gd name="connsiteX3" fmla="*/ 96203 w 192406"/>
                <a:gd name="connsiteY3" fmla="*/ 0 h 192597"/>
                <a:gd name="connsiteX4" fmla="*/ 192407 w 192406"/>
                <a:gd name="connsiteY4" fmla="*/ 96299 h 192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6" h="192597">
                  <a:moveTo>
                    <a:pt x="192407" y="96299"/>
                  </a:moveTo>
                  <a:cubicBezTo>
                    <a:pt x="192407" y="149483"/>
                    <a:pt x="149335" y="192597"/>
                    <a:pt x="96203" y="192597"/>
                  </a:cubicBezTo>
                  <a:cubicBezTo>
                    <a:pt x="43072" y="192597"/>
                    <a:pt x="0" y="149483"/>
                    <a:pt x="0" y="96299"/>
                  </a:cubicBezTo>
                  <a:cubicBezTo>
                    <a:pt x="0" y="43114"/>
                    <a:pt x="43071" y="0"/>
                    <a:pt x="96203" y="0"/>
                  </a:cubicBezTo>
                  <a:cubicBezTo>
                    <a:pt x="149335" y="0"/>
                    <a:pt x="192407" y="43114"/>
                    <a:pt x="192407" y="96299"/>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12ABF8C3-F12B-4B55-B7EA-7247AA456B91}"/>
                </a:ext>
              </a:extLst>
            </p:cNvPr>
            <p:cNvSpPr/>
            <p:nvPr/>
          </p:nvSpPr>
          <p:spPr>
            <a:xfrm>
              <a:off x="4755520" y="4854034"/>
              <a:ext cx="192500" cy="192500"/>
            </a:xfrm>
            <a:custGeom>
              <a:avLst/>
              <a:gdLst>
                <a:gd name="connsiteX0" fmla="*/ 96298 w 192500"/>
                <a:gd name="connsiteY0" fmla="*/ 192500 h 192500"/>
                <a:gd name="connsiteX1" fmla="*/ 192500 w 192500"/>
                <a:gd name="connsiteY1" fmla="*/ 96203 h 192500"/>
                <a:gd name="connsiteX2" fmla="*/ 96298 w 192500"/>
                <a:gd name="connsiteY2" fmla="*/ 0 h 192500"/>
                <a:gd name="connsiteX3" fmla="*/ 0 w 192500"/>
                <a:gd name="connsiteY3" fmla="*/ 96203 h 192500"/>
                <a:gd name="connsiteX4" fmla="*/ 96298 w 192500"/>
                <a:gd name="connsiteY4" fmla="*/ 19250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500" h="192500">
                  <a:moveTo>
                    <a:pt x="96298" y="192500"/>
                  </a:moveTo>
                  <a:cubicBezTo>
                    <a:pt x="149447" y="192500"/>
                    <a:pt x="192500" y="149447"/>
                    <a:pt x="192500" y="96203"/>
                  </a:cubicBezTo>
                  <a:cubicBezTo>
                    <a:pt x="192500" y="43053"/>
                    <a:pt x="149447" y="0"/>
                    <a:pt x="96298" y="0"/>
                  </a:cubicBezTo>
                  <a:cubicBezTo>
                    <a:pt x="43148" y="0"/>
                    <a:pt x="0" y="43053"/>
                    <a:pt x="0" y="96203"/>
                  </a:cubicBezTo>
                  <a:cubicBezTo>
                    <a:pt x="95" y="149447"/>
                    <a:pt x="43148" y="192500"/>
                    <a:pt x="96298" y="192500"/>
                  </a:cubicBezTo>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90905" y="815340"/>
            <a:ext cx="5746433" cy="718185"/>
          </a:xfrm>
          <a:prstGeom prst="rect">
            <a:avLst/>
          </a:prstGeom>
          <a:noFill/>
          <a:ln/>
        </p:spPr>
        <p:txBody>
          <a:bodyPr wrap="none" lIns="0" tIns="0" rIns="0" bIns="0" rtlCol="0" anchor="t"/>
          <a:lstStyle/>
          <a:p>
            <a:pPr marL="0" indent="0">
              <a:lnSpc>
                <a:spcPts val="5650"/>
              </a:lnSpc>
              <a:buNone/>
            </a:pPr>
            <a:r>
              <a:rPr lang="en-US" sz="4500" dirty="0">
                <a:solidFill>
                  <a:srgbClr val="3257B8"/>
                </a:solidFill>
                <a:latin typeface="Roboto Slab" pitchFamily="34" charset="0"/>
                <a:ea typeface="Roboto Slab" pitchFamily="34" charset="-122"/>
                <a:cs typeface="Roboto Slab" pitchFamily="34" charset="-120"/>
              </a:rPr>
              <a:t>Load Balancing</a:t>
            </a:r>
            <a:endParaRPr lang="en-US" sz="4500" dirty="0"/>
          </a:p>
        </p:txBody>
      </p:sp>
      <p:sp>
        <p:nvSpPr>
          <p:cNvPr id="4" name="Shape 1"/>
          <p:cNvSpPr/>
          <p:nvPr/>
        </p:nvSpPr>
        <p:spPr>
          <a:xfrm>
            <a:off x="6290905" y="1878211"/>
            <a:ext cx="7534989" cy="1784032"/>
          </a:xfrm>
          <a:prstGeom prst="roundRect">
            <a:avLst>
              <a:gd name="adj" fmla="val 2038"/>
            </a:avLst>
          </a:prstGeom>
          <a:solidFill>
            <a:srgbClr val="E9ECF2"/>
          </a:solidFill>
          <a:ln/>
        </p:spPr>
      </p:sp>
      <p:sp>
        <p:nvSpPr>
          <p:cNvPr id="5" name="Text 2"/>
          <p:cNvSpPr/>
          <p:nvPr/>
        </p:nvSpPr>
        <p:spPr>
          <a:xfrm>
            <a:off x="6520696" y="2108002"/>
            <a:ext cx="2873216" cy="359092"/>
          </a:xfrm>
          <a:prstGeom prst="rect">
            <a:avLst/>
          </a:prstGeom>
          <a:noFill/>
          <a:ln/>
        </p:spPr>
        <p:txBody>
          <a:bodyPr wrap="none" lIns="0" tIns="0" rIns="0" bIns="0" rtlCol="0" anchor="t"/>
          <a:lstStyle/>
          <a:p>
            <a:pPr marL="0" indent="0">
              <a:lnSpc>
                <a:spcPts val="2800"/>
              </a:lnSpc>
              <a:buNone/>
            </a:pPr>
            <a:r>
              <a:rPr lang="en-US" sz="2250" dirty="0">
                <a:solidFill>
                  <a:srgbClr val="15213F"/>
                </a:solidFill>
                <a:latin typeface="Roboto Slab" pitchFamily="34" charset="0"/>
                <a:ea typeface="Roboto Slab" pitchFamily="34" charset="-122"/>
                <a:cs typeface="Roboto Slab" pitchFamily="34" charset="-120"/>
              </a:rPr>
              <a:t>Traffic Distribution</a:t>
            </a:r>
            <a:endParaRPr lang="en-US" sz="2250" dirty="0"/>
          </a:p>
        </p:txBody>
      </p:sp>
      <p:sp>
        <p:nvSpPr>
          <p:cNvPr id="6" name="Text 3"/>
          <p:cNvSpPr/>
          <p:nvPr/>
        </p:nvSpPr>
        <p:spPr>
          <a:xfrm>
            <a:off x="6520696" y="2604968"/>
            <a:ext cx="7075408" cy="735568"/>
          </a:xfrm>
          <a:prstGeom prst="rect">
            <a:avLst/>
          </a:prstGeom>
          <a:noFill/>
          <a:ln/>
        </p:spPr>
        <p:txBody>
          <a:bodyPr wrap="square" lIns="0" tIns="0" rIns="0" bIns="0" rtlCol="0" anchor="t"/>
          <a:lstStyle/>
          <a:p>
            <a:pPr marL="0" indent="0">
              <a:lnSpc>
                <a:spcPts val="2850"/>
              </a:lnSpc>
              <a:buNone/>
            </a:pPr>
            <a:r>
              <a:rPr lang="en-US" sz="1800" dirty="0">
                <a:solidFill>
                  <a:srgbClr val="15213F"/>
                </a:solidFill>
                <a:latin typeface="Roboto" pitchFamily="34" charset="0"/>
                <a:ea typeface="Roboto" pitchFamily="34" charset="-122"/>
                <a:cs typeface="Roboto" pitchFamily="34" charset="-120"/>
              </a:rPr>
              <a:t>Load balancing is the process of distributing network traffic across multiple servers-datacenters to ensure no single server bears too much demand.</a:t>
            </a:r>
            <a:endParaRPr lang="en-US" sz="1800" dirty="0"/>
          </a:p>
        </p:txBody>
      </p:sp>
      <p:sp>
        <p:nvSpPr>
          <p:cNvPr id="7" name="Shape 4"/>
          <p:cNvSpPr/>
          <p:nvPr/>
        </p:nvSpPr>
        <p:spPr>
          <a:xfrm>
            <a:off x="6290904" y="3892033"/>
            <a:ext cx="7534989" cy="1692116"/>
          </a:xfrm>
          <a:prstGeom prst="roundRect">
            <a:avLst>
              <a:gd name="adj" fmla="val 2038"/>
            </a:avLst>
          </a:prstGeom>
          <a:solidFill>
            <a:srgbClr val="E9ECF2"/>
          </a:solidFill>
          <a:ln/>
        </p:spPr>
      </p:sp>
      <p:sp>
        <p:nvSpPr>
          <p:cNvPr id="8" name="Text 5"/>
          <p:cNvSpPr/>
          <p:nvPr/>
        </p:nvSpPr>
        <p:spPr>
          <a:xfrm>
            <a:off x="6520696" y="4029908"/>
            <a:ext cx="3124200" cy="359092"/>
          </a:xfrm>
          <a:prstGeom prst="rect">
            <a:avLst/>
          </a:prstGeom>
          <a:noFill/>
          <a:ln/>
        </p:spPr>
        <p:txBody>
          <a:bodyPr wrap="none" lIns="0" tIns="0" rIns="0" bIns="0" rtlCol="0" anchor="t"/>
          <a:lstStyle/>
          <a:p>
            <a:pPr marL="0" indent="0">
              <a:lnSpc>
                <a:spcPts val="2800"/>
              </a:lnSpc>
              <a:buNone/>
            </a:pPr>
            <a:r>
              <a:rPr lang="en-US" sz="2250" dirty="0">
                <a:solidFill>
                  <a:srgbClr val="15213F"/>
                </a:solidFill>
                <a:latin typeface="Roboto Slab" pitchFamily="34" charset="0"/>
                <a:ea typeface="Roboto Slab" pitchFamily="34" charset="-122"/>
                <a:cs typeface="Roboto Slab" pitchFamily="34" charset="-120"/>
              </a:rPr>
              <a:t>Improve Performance</a:t>
            </a:r>
            <a:endParaRPr lang="en-US" sz="2250" dirty="0"/>
          </a:p>
        </p:txBody>
      </p:sp>
      <p:sp>
        <p:nvSpPr>
          <p:cNvPr id="9" name="Text 6"/>
          <p:cNvSpPr/>
          <p:nvPr/>
        </p:nvSpPr>
        <p:spPr>
          <a:xfrm>
            <a:off x="6520696" y="4526875"/>
            <a:ext cx="7075408" cy="735568"/>
          </a:xfrm>
          <a:prstGeom prst="rect">
            <a:avLst/>
          </a:prstGeom>
          <a:noFill/>
          <a:ln/>
        </p:spPr>
        <p:txBody>
          <a:bodyPr wrap="square" lIns="0" tIns="0" rIns="0" bIns="0" rtlCol="0" anchor="t"/>
          <a:lstStyle/>
          <a:p>
            <a:pPr marL="0" indent="0">
              <a:lnSpc>
                <a:spcPts val="2850"/>
              </a:lnSpc>
              <a:buNone/>
            </a:pPr>
            <a:r>
              <a:rPr lang="en-US" sz="1800" dirty="0">
                <a:solidFill>
                  <a:srgbClr val="15213F"/>
                </a:solidFill>
                <a:latin typeface="Roboto" pitchFamily="34" charset="0"/>
                <a:ea typeface="Roboto" pitchFamily="34" charset="-122"/>
                <a:cs typeface="Roboto" pitchFamily="34" charset="-120"/>
              </a:rPr>
              <a:t>By spreading the load, we can optimize resource utilization, maximize throughput, and minimize response time.</a:t>
            </a:r>
            <a:endParaRPr lang="en-US" sz="1800" dirty="0"/>
          </a:p>
        </p:txBody>
      </p:sp>
      <p:sp>
        <p:nvSpPr>
          <p:cNvPr id="10" name="Shape 7"/>
          <p:cNvSpPr/>
          <p:nvPr/>
        </p:nvSpPr>
        <p:spPr>
          <a:xfrm>
            <a:off x="6290905" y="5791674"/>
            <a:ext cx="7534989" cy="1692116"/>
          </a:xfrm>
          <a:prstGeom prst="roundRect">
            <a:avLst>
              <a:gd name="adj" fmla="val 2038"/>
            </a:avLst>
          </a:prstGeom>
          <a:solidFill>
            <a:srgbClr val="E9ECF2"/>
          </a:solidFill>
          <a:ln/>
        </p:spPr>
      </p:sp>
      <p:sp>
        <p:nvSpPr>
          <p:cNvPr id="11" name="Text 8"/>
          <p:cNvSpPr/>
          <p:nvPr/>
        </p:nvSpPr>
        <p:spPr>
          <a:xfrm>
            <a:off x="6520696" y="5951815"/>
            <a:ext cx="2873216" cy="359092"/>
          </a:xfrm>
          <a:prstGeom prst="rect">
            <a:avLst/>
          </a:prstGeom>
          <a:noFill/>
          <a:ln/>
        </p:spPr>
        <p:txBody>
          <a:bodyPr wrap="none" lIns="0" tIns="0" rIns="0" bIns="0" rtlCol="0" anchor="t"/>
          <a:lstStyle/>
          <a:p>
            <a:pPr marL="0" indent="0">
              <a:lnSpc>
                <a:spcPts val="2800"/>
              </a:lnSpc>
              <a:buNone/>
            </a:pPr>
            <a:r>
              <a:rPr lang="en-US" sz="2250" dirty="0">
                <a:solidFill>
                  <a:srgbClr val="15213F"/>
                </a:solidFill>
                <a:latin typeface="Roboto Slab" pitchFamily="34" charset="0"/>
                <a:ea typeface="Roboto Slab" pitchFamily="34" charset="-122"/>
                <a:cs typeface="Roboto Slab" pitchFamily="34" charset="-120"/>
              </a:rPr>
              <a:t>High Availability</a:t>
            </a:r>
            <a:endParaRPr lang="en-US" sz="2250" dirty="0"/>
          </a:p>
        </p:txBody>
      </p:sp>
      <p:sp>
        <p:nvSpPr>
          <p:cNvPr id="12" name="Text 9"/>
          <p:cNvSpPr/>
          <p:nvPr/>
        </p:nvSpPr>
        <p:spPr>
          <a:xfrm>
            <a:off x="6520696" y="6448782"/>
            <a:ext cx="7075408" cy="735568"/>
          </a:xfrm>
          <a:prstGeom prst="rect">
            <a:avLst/>
          </a:prstGeom>
          <a:noFill/>
          <a:ln/>
        </p:spPr>
        <p:txBody>
          <a:bodyPr wrap="square" lIns="0" tIns="0" rIns="0" bIns="0" rtlCol="0" anchor="t"/>
          <a:lstStyle/>
          <a:p>
            <a:pPr marL="0" indent="0">
              <a:lnSpc>
                <a:spcPts val="2850"/>
              </a:lnSpc>
              <a:buNone/>
            </a:pPr>
            <a:r>
              <a:rPr lang="en-US" sz="1800" dirty="0">
                <a:solidFill>
                  <a:srgbClr val="15213F"/>
                </a:solidFill>
                <a:latin typeface="Roboto" pitchFamily="34" charset="0"/>
                <a:ea typeface="Roboto" pitchFamily="34" charset="-122"/>
                <a:cs typeface="Roboto" pitchFamily="34" charset="-120"/>
              </a:rPr>
              <a:t>Load balancing helps maintain service availability by redirecting traffic if a server goes down.</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505664"/>
            <a:ext cx="7829550"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DNS Based Load Balancing</a:t>
            </a:r>
            <a:endParaRPr lang="en-US" sz="4850" dirty="0"/>
          </a:p>
        </p:txBody>
      </p:sp>
      <p:pic>
        <p:nvPicPr>
          <p:cNvPr id="13" name="Content Placeholder 4">
            <a:extLst>
              <a:ext uri="{FF2B5EF4-FFF2-40B4-BE49-F238E27FC236}">
                <a16:creationId xmlns:a16="http://schemas.microsoft.com/office/drawing/2014/main" id="{1708CCB4-7571-4E7B-ACC3-92696E306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812" y="3029243"/>
            <a:ext cx="4351338" cy="4351338"/>
          </a:xfrm>
          <a:prstGeom prst="rect">
            <a:avLst/>
          </a:prstGeom>
        </p:spPr>
      </p:pic>
    </p:spTree>
    <p:extLst>
      <p:ext uri="{BB962C8B-B14F-4D97-AF65-F5344CB8AC3E}">
        <p14:creationId xmlns:p14="http://schemas.microsoft.com/office/powerpoint/2010/main" val="215567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6627" y="500182"/>
            <a:ext cx="7870746" cy="1137047"/>
          </a:xfrm>
          <a:prstGeom prst="rect">
            <a:avLst/>
          </a:prstGeom>
          <a:noFill/>
          <a:ln/>
        </p:spPr>
        <p:txBody>
          <a:bodyPr wrap="square" lIns="0" tIns="0" rIns="0" bIns="0" rtlCol="0" anchor="t"/>
          <a:lstStyle/>
          <a:p>
            <a:pPr marL="0" indent="0">
              <a:lnSpc>
                <a:spcPts val="4450"/>
              </a:lnSpc>
              <a:buNone/>
            </a:pPr>
            <a:r>
              <a:rPr lang="en-US" sz="3550" dirty="0">
                <a:solidFill>
                  <a:srgbClr val="3257B8"/>
                </a:solidFill>
                <a:latin typeface="Roboto Slab" pitchFamily="34" charset="0"/>
                <a:ea typeface="Roboto Slab" pitchFamily="34" charset="-122"/>
                <a:cs typeface="Roboto Slab" pitchFamily="34" charset="-120"/>
              </a:rPr>
              <a:t>DNS Based Load Balancing Example</a:t>
            </a:r>
            <a:endParaRPr lang="en-US" sz="3550" dirty="0"/>
          </a:p>
        </p:txBody>
      </p:sp>
      <p:pic>
        <p:nvPicPr>
          <p:cNvPr id="4" name="Image 1" descr="preencoded.png"/>
          <p:cNvPicPr>
            <a:picLocks noChangeAspect="1"/>
          </p:cNvPicPr>
          <p:nvPr/>
        </p:nvPicPr>
        <p:blipFill>
          <a:blip r:embed="rId3"/>
          <a:stretch>
            <a:fillRect/>
          </a:stretch>
        </p:blipFill>
        <p:spPr>
          <a:xfrm>
            <a:off x="636627" y="1910001"/>
            <a:ext cx="909518" cy="1455301"/>
          </a:xfrm>
          <a:prstGeom prst="rect">
            <a:avLst/>
          </a:prstGeom>
        </p:spPr>
      </p:pic>
      <p:sp>
        <p:nvSpPr>
          <p:cNvPr id="5" name="Text 1"/>
          <p:cNvSpPr/>
          <p:nvPr/>
        </p:nvSpPr>
        <p:spPr>
          <a:xfrm>
            <a:off x="1818918" y="2091809"/>
            <a:ext cx="2273975"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Client Request</a:t>
            </a:r>
            <a:endParaRPr lang="en-US" sz="1750" dirty="0"/>
          </a:p>
        </p:txBody>
      </p:sp>
      <p:sp>
        <p:nvSpPr>
          <p:cNvPr id="6" name="Text 2"/>
          <p:cNvSpPr/>
          <p:nvPr/>
        </p:nvSpPr>
        <p:spPr>
          <a:xfrm>
            <a:off x="1818918" y="2485073"/>
            <a:ext cx="6688455" cy="290989"/>
          </a:xfrm>
          <a:prstGeom prst="rect">
            <a:avLst/>
          </a:prstGeom>
          <a:noFill/>
          <a:ln/>
        </p:spPr>
        <p:txBody>
          <a:bodyPr wrap="non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User initiates a request for a domain</a:t>
            </a:r>
            <a:endParaRPr lang="en-US" sz="1400" dirty="0"/>
          </a:p>
        </p:txBody>
      </p:sp>
      <p:pic>
        <p:nvPicPr>
          <p:cNvPr id="7" name="Image 2" descr="preencoded.png"/>
          <p:cNvPicPr>
            <a:picLocks noChangeAspect="1"/>
          </p:cNvPicPr>
          <p:nvPr/>
        </p:nvPicPr>
        <p:blipFill>
          <a:blip r:embed="rId4"/>
          <a:stretch>
            <a:fillRect/>
          </a:stretch>
        </p:blipFill>
        <p:spPr>
          <a:xfrm>
            <a:off x="636627" y="3365302"/>
            <a:ext cx="909518" cy="1455301"/>
          </a:xfrm>
          <a:prstGeom prst="rect">
            <a:avLst/>
          </a:prstGeom>
        </p:spPr>
      </p:pic>
      <p:sp>
        <p:nvSpPr>
          <p:cNvPr id="8" name="Text 3"/>
          <p:cNvSpPr/>
          <p:nvPr/>
        </p:nvSpPr>
        <p:spPr>
          <a:xfrm>
            <a:off x="1818918" y="3547110"/>
            <a:ext cx="2273975"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DNS Resolution</a:t>
            </a:r>
            <a:endParaRPr lang="en-US" sz="1750" dirty="0"/>
          </a:p>
        </p:txBody>
      </p:sp>
      <p:sp>
        <p:nvSpPr>
          <p:cNvPr id="9" name="Text 4"/>
          <p:cNvSpPr/>
          <p:nvPr/>
        </p:nvSpPr>
        <p:spPr>
          <a:xfrm>
            <a:off x="1818918" y="3940373"/>
            <a:ext cx="6688455" cy="290989"/>
          </a:xfrm>
          <a:prstGeom prst="rect">
            <a:avLst/>
          </a:prstGeom>
          <a:noFill/>
          <a:ln/>
        </p:spPr>
        <p:txBody>
          <a:bodyPr wrap="non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DNS server returns multiple IP addresses</a:t>
            </a:r>
            <a:endParaRPr lang="en-US" sz="1400" dirty="0"/>
          </a:p>
        </p:txBody>
      </p:sp>
      <p:pic>
        <p:nvPicPr>
          <p:cNvPr id="10" name="Image 3" descr="preencoded.png"/>
          <p:cNvPicPr>
            <a:picLocks noChangeAspect="1"/>
          </p:cNvPicPr>
          <p:nvPr/>
        </p:nvPicPr>
        <p:blipFill>
          <a:blip r:embed="rId5"/>
          <a:stretch>
            <a:fillRect/>
          </a:stretch>
        </p:blipFill>
        <p:spPr>
          <a:xfrm>
            <a:off x="636627" y="4820603"/>
            <a:ext cx="909518" cy="1455301"/>
          </a:xfrm>
          <a:prstGeom prst="rect">
            <a:avLst/>
          </a:prstGeom>
        </p:spPr>
      </p:pic>
      <p:sp>
        <p:nvSpPr>
          <p:cNvPr id="11" name="Text 5"/>
          <p:cNvSpPr/>
          <p:nvPr/>
        </p:nvSpPr>
        <p:spPr>
          <a:xfrm>
            <a:off x="1818918" y="5002411"/>
            <a:ext cx="2273975"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Client Selection</a:t>
            </a:r>
            <a:endParaRPr lang="en-US" sz="1750" dirty="0"/>
          </a:p>
        </p:txBody>
      </p:sp>
      <p:sp>
        <p:nvSpPr>
          <p:cNvPr id="12" name="Text 6"/>
          <p:cNvSpPr/>
          <p:nvPr/>
        </p:nvSpPr>
        <p:spPr>
          <a:xfrm>
            <a:off x="1818918" y="5395674"/>
            <a:ext cx="6688455" cy="290989"/>
          </a:xfrm>
          <a:prstGeom prst="rect">
            <a:avLst/>
          </a:prstGeom>
          <a:noFill/>
          <a:ln/>
        </p:spPr>
        <p:txBody>
          <a:bodyPr wrap="non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Client randomly selects one of the returned IP addresses</a:t>
            </a:r>
            <a:endParaRPr lang="en-US" sz="1400" dirty="0"/>
          </a:p>
        </p:txBody>
      </p:sp>
      <p:pic>
        <p:nvPicPr>
          <p:cNvPr id="13" name="Image 4" descr="preencoded.png"/>
          <p:cNvPicPr>
            <a:picLocks noChangeAspect="1"/>
          </p:cNvPicPr>
          <p:nvPr/>
        </p:nvPicPr>
        <p:blipFill>
          <a:blip r:embed="rId6"/>
          <a:stretch>
            <a:fillRect/>
          </a:stretch>
        </p:blipFill>
        <p:spPr>
          <a:xfrm>
            <a:off x="636627" y="6275903"/>
            <a:ext cx="909518" cy="1455301"/>
          </a:xfrm>
          <a:prstGeom prst="rect">
            <a:avLst/>
          </a:prstGeom>
        </p:spPr>
      </p:pic>
      <p:sp>
        <p:nvSpPr>
          <p:cNvPr id="14" name="Text 7"/>
          <p:cNvSpPr/>
          <p:nvPr/>
        </p:nvSpPr>
        <p:spPr>
          <a:xfrm>
            <a:off x="1818918" y="6457712"/>
            <a:ext cx="2273975" cy="284202"/>
          </a:xfrm>
          <a:prstGeom prst="rect">
            <a:avLst/>
          </a:prstGeom>
          <a:noFill/>
          <a:ln/>
        </p:spPr>
        <p:txBody>
          <a:bodyPr wrap="none" lIns="0" tIns="0" rIns="0" bIns="0" rtlCol="0" anchor="t"/>
          <a:lstStyle/>
          <a:p>
            <a:pPr marL="0" indent="0" algn="l">
              <a:lnSpc>
                <a:spcPts val="2200"/>
              </a:lnSpc>
              <a:buNone/>
            </a:pPr>
            <a:r>
              <a:rPr lang="en-US" sz="1750" dirty="0">
                <a:solidFill>
                  <a:srgbClr val="15213F"/>
                </a:solidFill>
                <a:latin typeface="Roboto Slab" pitchFamily="34" charset="0"/>
                <a:ea typeface="Roboto Slab" pitchFamily="34" charset="-122"/>
                <a:cs typeface="Roboto Slab" pitchFamily="34" charset="-120"/>
              </a:rPr>
              <a:t>Server Connection</a:t>
            </a:r>
            <a:endParaRPr lang="en-US" sz="1750" dirty="0"/>
          </a:p>
        </p:txBody>
      </p:sp>
      <p:sp>
        <p:nvSpPr>
          <p:cNvPr id="15" name="Text 8"/>
          <p:cNvSpPr/>
          <p:nvPr/>
        </p:nvSpPr>
        <p:spPr>
          <a:xfrm>
            <a:off x="1818918" y="6850975"/>
            <a:ext cx="6688455" cy="290989"/>
          </a:xfrm>
          <a:prstGeom prst="rect">
            <a:avLst/>
          </a:prstGeom>
          <a:noFill/>
          <a:ln/>
        </p:spPr>
        <p:txBody>
          <a:bodyPr wrap="none" lIns="0" tIns="0" rIns="0" bIns="0" rtlCol="0" anchor="t"/>
          <a:lstStyle/>
          <a:p>
            <a:pPr marL="0" indent="0" algn="l">
              <a:lnSpc>
                <a:spcPts val="2250"/>
              </a:lnSpc>
              <a:buNone/>
            </a:pPr>
            <a:r>
              <a:rPr lang="en-US" sz="1400" dirty="0">
                <a:solidFill>
                  <a:srgbClr val="15213F"/>
                </a:solidFill>
                <a:latin typeface="Roboto" pitchFamily="34" charset="0"/>
                <a:ea typeface="Roboto" pitchFamily="34" charset="-122"/>
                <a:cs typeface="Roboto" pitchFamily="34" charset="-120"/>
              </a:rPr>
              <a:t>Client connects to the selected server</a:t>
            </a:r>
            <a:endParaRPr lang="en-US" sz="1400" dirty="0"/>
          </a:p>
        </p:txBody>
      </p:sp>
      <p:pic>
        <p:nvPicPr>
          <p:cNvPr id="16" name="Picture 15">
            <a:extLst>
              <a:ext uri="{FF2B5EF4-FFF2-40B4-BE49-F238E27FC236}">
                <a16:creationId xmlns:a16="http://schemas.microsoft.com/office/drawing/2014/main" id="{FA3B485A-6128-42C7-B543-27F21D0258F9}"/>
              </a:ext>
            </a:extLst>
          </p:cNvPr>
          <p:cNvPicPr>
            <a:picLocks noChangeAspect="1"/>
          </p:cNvPicPr>
          <p:nvPr/>
        </p:nvPicPr>
        <p:blipFill>
          <a:blip r:embed="rId7"/>
          <a:stretch>
            <a:fillRect/>
          </a:stretch>
        </p:blipFill>
        <p:spPr>
          <a:xfrm>
            <a:off x="7910733" y="1096089"/>
            <a:ext cx="5797787" cy="64617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38426" y="581263"/>
            <a:ext cx="7667149" cy="1318736"/>
          </a:xfrm>
          <a:prstGeom prst="rect">
            <a:avLst/>
          </a:prstGeom>
          <a:noFill/>
          <a:ln/>
        </p:spPr>
        <p:txBody>
          <a:bodyPr wrap="square" lIns="0" tIns="0" rIns="0" bIns="0" rtlCol="0" anchor="t"/>
          <a:lstStyle/>
          <a:p>
            <a:pPr marL="0" indent="0">
              <a:lnSpc>
                <a:spcPts val="5150"/>
              </a:lnSpc>
              <a:buNone/>
            </a:pPr>
            <a:r>
              <a:rPr lang="en-US" sz="4150" dirty="0">
                <a:solidFill>
                  <a:srgbClr val="3257B8"/>
                </a:solidFill>
                <a:latin typeface="Roboto Slab" pitchFamily="34" charset="0"/>
                <a:ea typeface="Roboto Slab" pitchFamily="34" charset="-122"/>
                <a:cs typeface="Roboto Slab" pitchFamily="34" charset="-120"/>
              </a:rPr>
              <a:t>DNS Based Load Balancing: Challenges</a:t>
            </a:r>
            <a:endParaRPr lang="en-US" sz="4150" dirty="0"/>
          </a:p>
        </p:txBody>
      </p:sp>
      <p:sp>
        <p:nvSpPr>
          <p:cNvPr id="4" name="Shape 1"/>
          <p:cNvSpPr/>
          <p:nvPr/>
        </p:nvSpPr>
        <p:spPr>
          <a:xfrm>
            <a:off x="738426" y="2453759"/>
            <a:ext cx="474702" cy="474702"/>
          </a:xfrm>
          <a:prstGeom prst="roundRect">
            <a:avLst>
              <a:gd name="adj" fmla="val 6668"/>
            </a:avLst>
          </a:prstGeom>
          <a:solidFill>
            <a:srgbClr val="E9ECF2"/>
          </a:solidFill>
          <a:ln/>
        </p:spPr>
      </p:sp>
      <p:sp>
        <p:nvSpPr>
          <p:cNvPr id="5" name="Text 2"/>
          <p:cNvSpPr/>
          <p:nvPr/>
        </p:nvSpPr>
        <p:spPr>
          <a:xfrm>
            <a:off x="910590" y="2532817"/>
            <a:ext cx="130373"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1</a:t>
            </a:r>
            <a:endParaRPr lang="en-US" sz="2450" dirty="0"/>
          </a:p>
        </p:txBody>
      </p:sp>
      <p:sp>
        <p:nvSpPr>
          <p:cNvPr id="6" name="Text 3"/>
          <p:cNvSpPr/>
          <p:nvPr/>
        </p:nvSpPr>
        <p:spPr>
          <a:xfrm>
            <a:off x="1424107" y="2453759"/>
            <a:ext cx="2831663"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Recursive DNS Servers</a:t>
            </a:r>
            <a:endParaRPr lang="en-US" sz="2050" dirty="0"/>
          </a:p>
        </p:txBody>
      </p:sp>
      <p:sp>
        <p:nvSpPr>
          <p:cNvPr id="7" name="Text 4"/>
          <p:cNvSpPr/>
          <p:nvPr/>
        </p:nvSpPr>
        <p:spPr>
          <a:xfrm>
            <a:off x="1424107" y="2909888"/>
            <a:ext cx="6981468" cy="1012627"/>
          </a:xfrm>
          <a:prstGeom prst="rect">
            <a:avLst/>
          </a:prstGeom>
          <a:noFill/>
          <a:ln/>
        </p:spPr>
        <p:txBody>
          <a:bodyPr wrap="squar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End users rarely talk to authoritative DNS servers directly, instead a recursive DNS server usually lies somewhere between end users and nameservers</a:t>
            </a:r>
            <a:endParaRPr lang="en-US" sz="1650" dirty="0"/>
          </a:p>
        </p:txBody>
      </p:sp>
      <p:sp>
        <p:nvSpPr>
          <p:cNvPr id="8" name="Shape 5"/>
          <p:cNvSpPr/>
          <p:nvPr/>
        </p:nvSpPr>
        <p:spPr>
          <a:xfrm>
            <a:off x="738426" y="4370784"/>
            <a:ext cx="474702" cy="474702"/>
          </a:xfrm>
          <a:prstGeom prst="roundRect">
            <a:avLst>
              <a:gd name="adj" fmla="val 6668"/>
            </a:avLst>
          </a:prstGeom>
          <a:solidFill>
            <a:srgbClr val="E9ECF2"/>
          </a:solidFill>
          <a:ln/>
        </p:spPr>
      </p:sp>
      <p:sp>
        <p:nvSpPr>
          <p:cNvPr id="9" name="Text 6"/>
          <p:cNvSpPr/>
          <p:nvPr/>
        </p:nvSpPr>
        <p:spPr>
          <a:xfrm>
            <a:off x="888325" y="4449842"/>
            <a:ext cx="174784"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2</a:t>
            </a:r>
            <a:endParaRPr lang="en-US" sz="2450" dirty="0"/>
          </a:p>
        </p:txBody>
      </p:sp>
      <p:sp>
        <p:nvSpPr>
          <p:cNvPr id="10" name="Text 7"/>
          <p:cNvSpPr/>
          <p:nvPr/>
        </p:nvSpPr>
        <p:spPr>
          <a:xfrm>
            <a:off x="1424107" y="4370784"/>
            <a:ext cx="2817376"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Resolution Complexity</a:t>
            </a:r>
            <a:endParaRPr lang="en-US" sz="2050" dirty="0"/>
          </a:p>
        </p:txBody>
      </p:sp>
      <p:sp>
        <p:nvSpPr>
          <p:cNvPr id="11" name="Text 8"/>
          <p:cNvSpPr/>
          <p:nvPr/>
        </p:nvSpPr>
        <p:spPr>
          <a:xfrm>
            <a:off x="1424107" y="4826913"/>
            <a:ext cx="6981468" cy="337542"/>
          </a:xfrm>
          <a:prstGeom prst="rect">
            <a:avLst/>
          </a:prstGeom>
          <a:noFill/>
          <a:ln/>
        </p:spPr>
        <p:txBody>
          <a:bodyPr wrap="non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Recourse resolution of IP Addresses</a:t>
            </a:r>
            <a:endParaRPr lang="en-US" sz="1650" dirty="0"/>
          </a:p>
        </p:txBody>
      </p:sp>
      <p:sp>
        <p:nvSpPr>
          <p:cNvPr id="12" name="Shape 9"/>
          <p:cNvSpPr/>
          <p:nvPr/>
        </p:nvSpPr>
        <p:spPr>
          <a:xfrm>
            <a:off x="738426" y="5612725"/>
            <a:ext cx="474702" cy="474702"/>
          </a:xfrm>
          <a:prstGeom prst="roundRect">
            <a:avLst>
              <a:gd name="adj" fmla="val 6668"/>
            </a:avLst>
          </a:prstGeom>
          <a:solidFill>
            <a:srgbClr val="E9ECF2"/>
          </a:solidFill>
          <a:ln/>
        </p:spPr>
      </p:sp>
      <p:sp>
        <p:nvSpPr>
          <p:cNvPr id="13" name="Text 10"/>
          <p:cNvSpPr/>
          <p:nvPr/>
        </p:nvSpPr>
        <p:spPr>
          <a:xfrm>
            <a:off x="890349" y="5691783"/>
            <a:ext cx="170855"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3</a:t>
            </a:r>
            <a:endParaRPr lang="en-US" sz="2450" dirty="0"/>
          </a:p>
        </p:txBody>
      </p:sp>
      <p:sp>
        <p:nvSpPr>
          <p:cNvPr id="14" name="Text 11"/>
          <p:cNvSpPr/>
          <p:nvPr/>
        </p:nvSpPr>
        <p:spPr>
          <a:xfrm>
            <a:off x="1424107" y="5612725"/>
            <a:ext cx="2637592"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Unpredictable Paths</a:t>
            </a:r>
            <a:endParaRPr lang="en-US" sz="2050" dirty="0"/>
          </a:p>
        </p:txBody>
      </p:sp>
      <p:sp>
        <p:nvSpPr>
          <p:cNvPr id="15" name="Text 12"/>
          <p:cNvSpPr/>
          <p:nvPr/>
        </p:nvSpPr>
        <p:spPr>
          <a:xfrm>
            <a:off x="1424107" y="6068854"/>
            <a:ext cx="6981468" cy="337542"/>
          </a:xfrm>
          <a:prstGeom prst="rect">
            <a:avLst/>
          </a:prstGeom>
          <a:noFill/>
          <a:ln/>
        </p:spPr>
        <p:txBody>
          <a:bodyPr wrap="non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Nondeterministic reply path</a:t>
            </a:r>
            <a:endParaRPr lang="en-US" sz="1650" dirty="0"/>
          </a:p>
        </p:txBody>
      </p:sp>
      <p:sp>
        <p:nvSpPr>
          <p:cNvPr id="16" name="Shape 13"/>
          <p:cNvSpPr/>
          <p:nvPr/>
        </p:nvSpPr>
        <p:spPr>
          <a:xfrm>
            <a:off x="738426" y="6854666"/>
            <a:ext cx="474702" cy="474702"/>
          </a:xfrm>
          <a:prstGeom prst="roundRect">
            <a:avLst>
              <a:gd name="adj" fmla="val 6668"/>
            </a:avLst>
          </a:prstGeom>
          <a:solidFill>
            <a:srgbClr val="E9ECF2"/>
          </a:solidFill>
          <a:ln/>
        </p:spPr>
      </p:sp>
      <p:sp>
        <p:nvSpPr>
          <p:cNvPr id="17" name="Text 14"/>
          <p:cNvSpPr/>
          <p:nvPr/>
        </p:nvSpPr>
        <p:spPr>
          <a:xfrm>
            <a:off x="884039" y="6933724"/>
            <a:ext cx="183356" cy="316468"/>
          </a:xfrm>
          <a:prstGeom prst="rect">
            <a:avLst/>
          </a:prstGeom>
          <a:noFill/>
          <a:ln/>
        </p:spPr>
        <p:txBody>
          <a:bodyPr wrap="none" lIns="0" tIns="0" rIns="0" bIns="0" rtlCol="0" anchor="t"/>
          <a:lstStyle/>
          <a:p>
            <a:pPr marL="0" indent="0" algn="ctr">
              <a:lnSpc>
                <a:spcPts val="2450"/>
              </a:lnSpc>
              <a:buNone/>
            </a:pPr>
            <a:r>
              <a:rPr lang="en-US" sz="2450" dirty="0">
                <a:solidFill>
                  <a:srgbClr val="15213F"/>
                </a:solidFill>
                <a:latin typeface="Roboto Slab" pitchFamily="34" charset="0"/>
                <a:ea typeface="Roboto Slab" pitchFamily="34" charset="-122"/>
                <a:cs typeface="Roboto Slab" pitchFamily="34" charset="-120"/>
              </a:rPr>
              <a:t>4</a:t>
            </a:r>
            <a:endParaRPr lang="en-US" sz="2450" dirty="0"/>
          </a:p>
        </p:txBody>
      </p:sp>
      <p:sp>
        <p:nvSpPr>
          <p:cNvPr id="18" name="Text 15"/>
          <p:cNvSpPr/>
          <p:nvPr/>
        </p:nvSpPr>
        <p:spPr>
          <a:xfrm>
            <a:off x="1424107" y="6854666"/>
            <a:ext cx="2637592" cy="329565"/>
          </a:xfrm>
          <a:prstGeom prst="rect">
            <a:avLst/>
          </a:prstGeom>
          <a:noFill/>
          <a:ln/>
        </p:spPr>
        <p:txBody>
          <a:bodyPr wrap="none" lIns="0" tIns="0" rIns="0" bIns="0" rtlCol="0" anchor="t"/>
          <a:lstStyle/>
          <a:p>
            <a:pPr marL="0" indent="0">
              <a:lnSpc>
                <a:spcPts val="2550"/>
              </a:lnSpc>
              <a:buNone/>
            </a:pPr>
            <a:r>
              <a:rPr lang="en-US" sz="2050" dirty="0">
                <a:solidFill>
                  <a:srgbClr val="15213F"/>
                </a:solidFill>
                <a:latin typeface="Roboto Slab" pitchFamily="34" charset="0"/>
                <a:ea typeface="Roboto Slab" pitchFamily="34" charset="-122"/>
                <a:cs typeface="Roboto Slab" pitchFamily="34" charset="-120"/>
              </a:rPr>
              <a:t>Caching Issues</a:t>
            </a:r>
            <a:endParaRPr lang="en-US" sz="2050" dirty="0"/>
          </a:p>
        </p:txBody>
      </p:sp>
      <p:sp>
        <p:nvSpPr>
          <p:cNvPr id="19" name="Text 16"/>
          <p:cNvSpPr/>
          <p:nvPr/>
        </p:nvSpPr>
        <p:spPr>
          <a:xfrm>
            <a:off x="1424107" y="7310795"/>
            <a:ext cx="6981468" cy="337542"/>
          </a:xfrm>
          <a:prstGeom prst="rect">
            <a:avLst/>
          </a:prstGeom>
          <a:noFill/>
          <a:ln/>
        </p:spPr>
        <p:txBody>
          <a:bodyPr wrap="none" lIns="0" tIns="0" rIns="0" bIns="0" rtlCol="0" anchor="t"/>
          <a:lstStyle/>
          <a:p>
            <a:pPr marL="0" indent="0">
              <a:lnSpc>
                <a:spcPts val="2650"/>
              </a:lnSpc>
              <a:buNone/>
            </a:pPr>
            <a:r>
              <a:rPr lang="en-US" sz="1650" dirty="0">
                <a:solidFill>
                  <a:srgbClr val="15213F"/>
                </a:solidFill>
                <a:latin typeface="Roboto" pitchFamily="34" charset="0"/>
                <a:ea typeface="Roboto" pitchFamily="34" charset="-122"/>
                <a:cs typeface="Roboto" pitchFamily="34" charset="-120"/>
              </a:rPr>
              <a:t>Additional cache complications</a:t>
            </a:r>
            <a:endParaRPr lang="en-US" sz="1650" dirty="0"/>
          </a:p>
        </p:txBody>
      </p:sp>
      <p:pic>
        <p:nvPicPr>
          <p:cNvPr id="20" name="Graphic 19">
            <a:extLst>
              <a:ext uri="{FF2B5EF4-FFF2-40B4-BE49-F238E27FC236}">
                <a16:creationId xmlns:a16="http://schemas.microsoft.com/office/drawing/2014/main" id="{522C8F95-A736-4707-A20C-C4C89F3F75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3665" y="364309"/>
            <a:ext cx="5811108" cy="71164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1403" y="3273981"/>
            <a:ext cx="7434620" cy="670917"/>
          </a:xfrm>
          <a:prstGeom prst="rect">
            <a:avLst/>
          </a:prstGeom>
          <a:noFill/>
          <a:ln/>
        </p:spPr>
        <p:txBody>
          <a:bodyPr wrap="none" lIns="0" tIns="0" rIns="0" bIns="0" rtlCol="0" anchor="t"/>
          <a:lstStyle/>
          <a:p>
            <a:pPr marL="0" indent="0">
              <a:lnSpc>
                <a:spcPts val="5250"/>
              </a:lnSpc>
              <a:buNone/>
            </a:pPr>
            <a:r>
              <a:rPr lang="en-US" sz="4200" dirty="0">
                <a:solidFill>
                  <a:srgbClr val="3257B8"/>
                </a:solidFill>
                <a:latin typeface="Roboto Slab" pitchFamily="34" charset="0"/>
                <a:ea typeface="Roboto Slab" pitchFamily="34" charset="-122"/>
                <a:cs typeface="Roboto Slab" pitchFamily="34" charset="-120"/>
              </a:rPr>
              <a:t>Anycast: A Modern Approach</a:t>
            </a:r>
            <a:endParaRPr lang="en-US" sz="4200" dirty="0"/>
          </a:p>
        </p:txBody>
      </p:sp>
      <p:sp>
        <p:nvSpPr>
          <p:cNvPr id="4" name="Shape 1"/>
          <p:cNvSpPr/>
          <p:nvPr/>
        </p:nvSpPr>
        <p:spPr>
          <a:xfrm>
            <a:off x="751403" y="4266843"/>
            <a:ext cx="6456521" cy="1580198"/>
          </a:xfrm>
          <a:prstGeom prst="roundRect">
            <a:avLst>
              <a:gd name="adj" fmla="val 2038"/>
            </a:avLst>
          </a:prstGeom>
          <a:solidFill>
            <a:srgbClr val="E9ECF2"/>
          </a:solidFill>
          <a:ln/>
        </p:spPr>
      </p:sp>
      <p:sp>
        <p:nvSpPr>
          <p:cNvPr id="5" name="Text 2"/>
          <p:cNvSpPr/>
          <p:nvPr/>
        </p:nvSpPr>
        <p:spPr>
          <a:xfrm>
            <a:off x="966073" y="4481513"/>
            <a:ext cx="2683669"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Anycast Technology</a:t>
            </a:r>
            <a:endParaRPr lang="en-US" sz="2100" dirty="0"/>
          </a:p>
        </p:txBody>
      </p:sp>
      <p:sp>
        <p:nvSpPr>
          <p:cNvPr id="6" name="Text 3"/>
          <p:cNvSpPr/>
          <p:nvPr/>
        </p:nvSpPr>
        <p:spPr>
          <a:xfrm>
            <a:off x="966073" y="4945618"/>
            <a:ext cx="6027182" cy="686752"/>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Utilizes the same IP address across multiple locations, routing traffic to the nearest point of presence.</a:t>
            </a:r>
            <a:endParaRPr lang="en-US" sz="1650" dirty="0"/>
          </a:p>
        </p:txBody>
      </p:sp>
      <p:sp>
        <p:nvSpPr>
          <p:cNvPr id="7" name="Shape 4"/>
          <p:cNvSpPr/>
          <p:nvPr/>
        </p:nvSpPr>
        <p:spPr>
          <a:xfrm>
            <a:off x="7422594" y="4266843"/>
            <a:ext cx="6456521" cy="1580198"/>
          </a:xfrm>
          <a:prstGeom prst="roundRect">
            <a:avLst>
              <a:gd name="adj" fmla="val 2038"/>
            </a:avLst>
          </a:prstGeom>
          <a:solidFill>
            <a:srgbClr val="E9ECF2"/>
          </a:solidFill>
          <a:ln/>
        </p:spPr>
      </p:sp>
      <p:sp>
        <p:nvSpPr>
          <p:cNvPr id="8" name="Text 5"/>
          <p:cNvSpPr/>
          <p:nvPr/>
        </p:nvSpPr>
        <p:spPr>
          <a:xfrm>
            <a:off x="7637264" y="4481513"/>
            <a:ext cx="2683669"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Improved Latency</a:t>
            </a:r>
            <a:endParaRPr lang="en-US" sz="2100" dirty="0"/>
          </a:p>
        </p:txBody>
      </p:sp>
      <p:sp>
        <p:nvSpPr>
          <p:cNvPr id="9" name="Text 6"/>
          <p:cNvSpPr/>
          <p:nvPr/>
        </p:nvSpPr>
        <p:spPr>
          <a:xfrm>
            <a:off x="7637264" y="4945618"/>
            <a:ext cx="6027182" cy="686752"/>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Reduces round-trip time by automatically selecting the closest server.</a:t>
            </a:r>
            <a:endParaRPr lang="en-US" sz="1650" dirty="0"/>
          </a:p>
        </p:txBody>
      </p:sp>
      <p:sp>
        <p:nvSpPr>
          <p:cNvPr id="10" name="Shape 7"/>
          <p:cNvSpPr/>
          <p:nvPr/>
        </p:nvSpPr>
        <p:spPr>
          <a:xfrm>
            <a:off x="751403" y="6061710"/>
            <a:ext cx="6456521" cy="1580198"/>
          </a:xfrm>
          <a:prstGeom prst="roundRect">
            <a:avLst>
              <a:gd name="adj" fmla="val 2038"/>
            </a:avLst>
          </a:prstGeom>
          <a:solidFill>
            <a:srgbClr val="E9ECF2"/>
          </a:solidFill>
          <a:ln/>
        </p:spPr>
      </p:sp>
      <p:sp>
        <p:nvSpPr>
          <p:cNvPr id="11" name="Text 8"/>
          <p:cNvSpPr/>
          <p:nvPr/>
        </p:nvSpPr>
        <p:spPr>
          <a:xfrm>
            <a:off x="966073" y="6276380"/>
            <a:ext cx="2683669"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DDoS Mitigation</a:t>
            </a:r>
            <a:endParaRPr lang="en-US" sz="2100" dirty="0"/>
          </a:p>
        </p:txBody>
      </p:sp>
      <p:sp>
        <p:nvSpPr>
          <p:cNvPr id="12" name="Text 9"/>
          <p:cNvSpPr/>
          <p:nvPr/>
        </p:nvSpPr>
        <p:spPr>
          <a:xfrm>
            <a:off x="966073" y="6740485"/>
            <a:ext cx="6027182" cy="686752"/>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Helps distribute and absorb attack traffic across multiple locations.</a:t>
            </a:r>
            <a:endParaRPr lang="en-US" sz="1650" dirty="0"/>
          </a:p>
        </p:txBody>
      </p:sp>
      <p:sp>
        <p:nvSpPr>
          <p:cNvPr id="13" name="Shape 10"/>
          <p:cNvSpPr/>
          <p:nvPr/>
        </p:nvSpPr>
        <p:spPr>
          <a:xfrm>
            <a:off x="7422594" y="6061710"/>
            <a:ext cx="6456521" cy="1580198"/>
          </a:xfrm>
          <a:prstGeom prst="roundRect">
            <a:avLst>
              <a:gd name="adj" fmla="val 2038"/>
            </a:avLst>
          </a:prstGeom>
          <a:solidFill>
            <a:srgbClr val="E9ECF2"/>
          </a:solidFill>
          <a:ln/>
        </p:spPr>
      </p:sp>
      <p:sp>
        <p:nvSpPr>
          <p:cNvPr id="14" name="Text 11"/>
          <p:cNvSpPr/>
          <p:nvPr/>
        </p:nvSpPr>
        <p:spPr>
          <a:xfrm>
            <a:off x="7637264" y="6276380"/>
            <a:ext cx="3130629"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Simplified Configuration</a:t>
            </a:r>
            <a:endParaRPr lang="en-US" sz="2100" dirty="0"/>
          </a:p>
        </p:txBody>
      </p:sp>
      <p:sp>
        <p:nvSpPr>
          <p:cNvPr id="15" name="Text 12"/>
          <p:cNvSpPr/>
          <p:nvPr/>
        </p:nvSpPr>
        <p:spPr>
          <a:xfrm>
            <a:off x="7637264" y="6740485"/>
            <a:ext cx="6027182" cy="686752"/>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Eliminates the need for complex DNS-based load balancing schemes.</a:t>
            </a:r>
            <a:endParaRPr lang="en-US" sz="1650" dirty="0"/>
          </a:p>
        </p:txBody>
      </p:sp>
      <p:pic>
        <p:nvPicPr>
          <p:cNvPr id="18" name="Picture 17">
            <a:extLst>
              <a:ext uri="{FF2B5EF4-FFF2-40B4-BE49-F238E27FC236}">
                <a16:creationId xmlns:a16="http://schemas.microsoft.com/office/drawing/2014/main" id="{BBFBCDF7-55B4-44AF-8326-30D012D28F1A}"/>
              </a:ext>
            </a:extLst>
          </p:cNvPr>
          <p:cNvPicPr>
            <a:picLocks noChangeAspect="1"/>
          </p:cNvPicPr>
          <p:nvPr/>
        </p:nvPicPr>
        <p:blipFill rotWithShape="1">
          <a:blip r:embed="rId3">
            <a:extLst>
              <a:ext uri="{28A0092B-C50C-407E-A947-70E740481C1C}">
                <a14:useLocalDpi xmlns:a14="http://schemas.microsoft.com/office/drawing/2010/main" val="0"/>
              </a:ext>
            </a:extLst>
          </a:blip>
          <a:srcRect t="8714" b="10679"/>
          <a:stretch/>
        </p:blipFill>
        <p:spPr>
          <a:xfrm>
            <a:off x="-1" y="36446"/>
            <a:ext cx="14630401" cy="255702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5908" y="653296"/>
            <a:ext cx="7484983" cy="1481376"/>
          </a:xfrm>
          <a:prstGeom prst="rect">
            <a:avLst/>
          </a:prstGeom>
          <a:noFill/>
          <a:ln/>
        </p:spPr>
        <p:txBody>
          <a:bodyPr wrap="square" lIns="0" tIns="0" rIns="0" bIns="0" rtlCol="0" anchor="t"/>
          <a:lstStyle/>
          <a:p>
            <a:pPr marL="0" indent="0">
              <a:lnSpc>
                <a:spcPts val="5800"/>
              </a:lnSpc>
              <a:buNone/>
            </a:pPr>
            <a:r>
              <a:rPr lang="en-US" sz="4650" dirty="0">
                <a:solidFill>
                  <a:srgbClr val="3257B8"/>
                </a:solidFill>
                <a:latin typeface="Roboto Slab" pitchFamily="34" charset="0"/>
                <a:ea typeface="Roboto Slab" pitchFamily="34" charset="-122"/>
                <a:cs typeface="Roboto Slab" pitchFamily="34" charset="-120"/>
              </a:rPr>
              <a:t>BGP Anycast: Hiding Behind the Same IP</a:t>
            </a:r>
            <a:endParaRPr lang="en-US" sz="4650" dirty="0"/>
          </a:p>
        </p:txBody>
      </p:sp>
      <p:sp>
        <p:nvSpPr>
          <p:cNvPr id="4" name="Shape 1"/>
          <p:cNvSpPr/>
          <p:nvPr/>
        </p:nvSpPr>
        <p:spPr>
          <a:xfrm>
            <a:off x="6315908" y="2756654"/>
            <a:ext cx="533162" cy="533162"/>
          </a:xfrm>
          <a:prstGeom prst="roundRect">
            <a:avLst>
              <a:gd name="adj" fmla="val 6668"/>
            </a:avLst>
          </a:prstGeom>
          <a:solidFill>
            <a:srgbClr val="E9ECF2"/>
          </a:solidFill>
          <a:ln/>
        </p:spPr>
      </p:sp>
      <p:sp>
        <p:nvSpPr>
          <p:cNvPr id="5" name="Text 2"/>
          <p:cNvSpPr/>
          <p:nvPr/>
        </p:nvSpPr>
        <p:spPr>
          <a:xfrm>
            <a:off x="6509147" y="2845475"/>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1</a:t>
            </a:r>
            <a:endParaRPr lang="en-US" sz="2750" dirty="0"/>
          </a:p>
        </p:txBody>
      </p:sp>
      <p:sp>
        <p:nvSpPr>
          <p:cNvPr id="6" name="Text 3"/>
          <p:cNvSpPr/>
          <p:nvPr/>
        </p:nvSpPr>
        <p:spPr>
          <a:xfrm>
            <a:off x="7086005" y="2756654"/>
            <a:ext cx="2962632"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Concept</a:t>
            </a:r>
            <a:endParaRPr lang="en-US" sz="2300" dirty="0"/>
          </a:p>
        </p:txBody>
      </p:sp>
      <p:sp>
        <p:nvSpPr>
          <p:cNvPr id="7" name="Text 4"/>
          <p:cNvSpPr/>
          <p:nvPr/>
        </p:nvSpPr>
        <p:spPr>
          <a:xfrm>
            <a:off x="7086005" y="3269099"/>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BGP Anycast allows multiple servers to share the same IP address</a:t>
            </a:r>
            <a:endParaRPr lang="en-US" sz="1850" dirty="0"/>
          </a:p>
        </p:txBody>
      </p:sp>
      <p:sp>
        <p:nvSpPr>
          <p:cNvPr id="8" name="Shape 5"/>
          <p:cNvSpPr/>
          <p:nvPr/>
        </p:nvSpPr>
        <p:spPr>
          <a:xfrm>
            <a:off x="6315908" y="4531043"/>
            <a:ext cx="533162" cy="533162"/>
          </a:xfrm>
          <a:prstGeom prst="roundRect">
            <a:avLst>
              <a:gd name="adj" fmla="val 6668"/>
            </a:avLst>
          </a:prstGeom>
          <a:solidFill>
            <a:srgbClr val="E9ECF2"/>
          </a:solidFill>
          <a:ln/>
        </p:spPr>
      </p:sp>
      <p:sp>
        <p:nvSpPr>
          <p:cNvPr id="9" name="Text 6"/>
          <p:cNvSpPr/>
          <p:nvPr/>
        </p:nvSpPr>
        <p:spPr>
          <a:xfrm>
            <a:off x="6484263" y="4619863"/>
            <a:ext cx="196334"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2</a:t>
            </a:r>
            <a:endParaRPr lang="en-US" sz="2750" dirty="0"/>
          </a:p>
        </p:txBody>
      </p:sp>
      <p:sp>
        <p:nvSpPr>
          <p:cNvPr id="10" name="Text 7"/>
          <p:cNvSpPr/>
          <p:nvPr/>
        </p:nvSpPr>
        <p:spPr>
          <a:xfrm>
            <a:off x="7086005" y="4531043"/>
            <a:ext cx="2962632"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Hiding Technique</a:t>
            </a:r>
            <a:endParaRPr lang="en-US" sz="2300" dirty="0"/>
          </a:p>
        </p:txBody>
      </p:sp>
      <p:sp>
        <p:nvSpPr>
          <p:cNvPr id="11" name="Text 8"/>
          <p:cNvSpPr/>
          <p:nvPr/>
        </p:nvSpPr>
        <p:spPr>
          <a:xfrm>
            <a:off x="7086005" y="5043488"/>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Servers effectively "hide" behind a single IP, improving routing efficiency</a:t>
            </a:r>
            <a:endParaRPr lang="en-US" sz="1850" dirty="0"/>
          </a:p>
        </p:txBody>
      </p:sp>
      <p:sp>
        <p:nvSpPr>
          <p:cNvPr id="12" name="Shape 9"/>
          <p:cNvSpPr/>
          <p:nvPr/>
        </p:nvSpPr>
        <p:spPr>
          <a:xfrm>
            <a:off x="6315908" y="6305431"/>
            <a:ext cx="533162" cy="533162"/>
          </a:xfrm>
          <a:prstGeom prst="roundRect">
            <a:avLst>
              <a:gd name="adj" fmla="val 6668"/>
            </a:avLst>
          </a:prstGeom>
          <a:solidFill>
            <a:srgbClr val="E9ECF2"/>
          </a:solidFill>
          <a:ln/>
        </p:spPr>
      </p:sp>
      <p:sp>
        <p:nvSpPr>
          <p:cNvPr id="13" name="Text 10"/>
          <p:cNvSpPr/>
          <p:nvPr/>
        </p:nvSpPr>
        <p:spPr>
          <a:xfrm>
            <a:off x="6486406" y="6394252"/>
            <a:ext cx="192048"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3</a:t>
            </a:r>
            <a:endParaRPr lang="en-US" sz="2750" dirty="0"/>
          </a:p>
        </p:txBody>
      </p:sp>
      <p:sp>
        <p:nvSpPr>
          <p:cNvPr id="14" name="Text 11"/>
          <p:cNvSpPr/>
          <p:nvPr/>
        </p:nvSpPr>
        <p:spPr>
          <a:xfrm>
            <a:off x="7086005" y="6305431"/>
            <a:ext cx="3111341"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Network Optimization</a:t>
            </a:r>
            <a:endParaRPr lang="en-US" sz="2300" dirty="0"/>
          </a:p>
        </p:txBody>
      </p:sp>
      <p:sp>
        <p:nvSpPr>
          <p:cNvPr id="15" name="Text 12"/>
          <p:cNvSpPr/>
          <p:nvPr/>
        </p:nvSpPr>
        <p:spPr>
          <a:xfrm>
            <a:off x="7086005" y="6817876"/>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Enables intelligent traffic routing to the nearest or most optimal server</a:t>
            </a:r>
            <a:endParaRPr lang="en-US" sz="18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11A06-3B3C-4822-B478-91B9D710E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70" y="3230880"/>
            <a:ext cx="10919469" cy="4558665"/>
          </a:xfrm>
          <a:prstGeom prst="rect">
            <a:avLst/>
          </a:prstGeom>
        </p:spPr>
      </p:pic>
      <p:sp>
        <p:nvSpPr>
          <p:cNvPr id="3" name="Text 0">
            <a:extLst>
              <a:ext uri="{FF2B5EF4-FFF2-40B4-BE49-F238E27FC236}">
                <a16:creationId xmlns:a16="http://schemas.microsoft.com/office/drawing/2014/main" id="{B445B1C2-2C5D-4F3D-87A4-153A25D0F3A7}"/>
              </a:ext>
            </a:extLst>
          </p:cNvPr>
          <p:cNvSpPr/>
          <p:nvPr/>
        </p:nvSpPr>
        <p:spPr>
          <a:xfrm>
            <a:off x="2007870" y="1424742"/>
            <a:ext cx="7870746" cy="1137047"/>
          </a:xfrm>
          <a:prstGeom prst="rect">
            <a:avLst/>
          </a:prstGeom>
          <a:noFill/>
          <a:ln/>
        </p:spPr>
        <p:txBody>
          <a:bodyPr wrap="square" lIns="0" tIns="0" rIns="0" bIns="0" rtlCol="0" anchor="t"/>
          <a:lstStyle/>
          <a:p>
            <a:pPr marL="0" indent="0">
              <a:lnSpc>
                <a:spcPts val="4450"/>
              </a:lnSpc>
              <a:buNone/>
            </a:pPr>
            <a:r>
              <a:rPr lang="en-US" sz="3550" dirty="0">
                <a:solidFill>
                  <a:srgbClr val="3257B8"/>
                </a:solidFill>
                <a:latin typeface="Roboto Slab" pitchFamily="34" charset="0"/>
                <a:ea typeface="Roboto Slab" pitchFamily="34" charset="-122"/>
              </a:rPr>
              <a:t>Regular Anycast Routing</a:t>
            </a:r>
            <a:endParaRPr lang="en-US" sz="3550" dirty="0"/>
          </a:p>
        </p:txBody>
      </p:sp>
    </p:spTree>
    <p:extLst>
      <p:ext uri="{BB962C8B-B14F-4D97-AF65-F5344CB8AC3E}">
        <p14:creationId xmlns:p14="http://schemas.microsoft.com/office/powerpoint/2010/main" val="245636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0A339742-E5DC-44B0-BDD7-B4B4D634F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870" y="3656449"/>
            <a:ext cx="9635720" cy="4022725"/>
          </a:xfrm>
          <a:prstGeom prst="rect">
            <a:avLst/>
          </a:prstGeom>
        </p:spPr>
      </p:pic>
      <p:sp>
        <p:nvSpPr>
          <p:cNvPr id="3" name="Text 0">
            <a:extLst>
              <a:ext uri="{FF2B5EF4-FFF2-40B4-BE49-F238E27FC236}">
                <a16:creationId xmlns:a16="http://schemas.microsoft.com/office/drawing/2014/main" id="{FBC10F59-FAE4-4757-A7A3-A298886582CE}"/>
              </a:ext>
            </a:extLst>
          </p:cNvPr>
          <p:cNvSpPr/>
          <p:nvPr/>
        </p:nvSpPr>
        <p:spPr>
          <a:xfrm>
            <a:off x="2007870" y="1424742"/>
            <a:ext cx="7870746" cy="1137047"/>
          </a:xfrm>
          <a:prstGeom prst="rect">
            <a:avLst/>
          </a:prstGeom>
          <a:noFill/>
          <a:ln/>
        </p:spPr>
        <p:txBody>
          <a:bodyPr wrap="square" lIns="0" tIns="0" rIns="0" bIns="0" rtlCol="0" anchor="t"/>
          <a:lstStyle/>
          <a:p>
            <a:pPr marL="0" indent="0">
              <a:lnSpc>
                <a:spcPts val="4450"/>
              </a:lnSpc>
              <a:buNone/>
            </a:pPr>
            <a:r>
              <a:rPr lang="en-US" sz="3550" dirty="0">
                <a:solidFill>
                  <a:srgbClr val="3257B8"/>
                </a:solidFill>
                <a:latin typeface="Roboto Slab" pitchFamily="34" charset="0"/>
                <a:ea typeface="Roboto Slab" pitchFamily="34" charset="-122"/>
              </a:rPr>
              <a:t>BGP Anycast Routing</a:t>
            </a:r>
            <a:endParaRPr lang="en-US" sz="3550" dirty="0"/>
          </a:p>
        </p:txBody>
      </p:sp>
    </p:spTree>
    <p:extLst>
      <p:ext uri="{BB962C8B-B14F-4D97-AF65-F5344CB8AC3E}">
        <p14:creationId xmlns:p14="http://schemas.microsoft.com/office/powerpoint/2010/main" val="90473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57806" y="951190"/>
            <a:ext cx="7372350" cy="688777"/>
          </a:xfrm>
          <a:prstGeom prst="rect">
            <a:avLst/>
          </a:prstGeom>
          <a:noFill/>
          <a:ln/>
        </p:spPr>
        <p:txBody>
          <a:bodyPr wrap="none" lIns="0" tIns="0" rIns="0" bIns="0" rtlCol="0" anchor="t"/>
          <a:lstStyle/>
          <a:p>
            <a:pPr marL="0" indent="0">
              <a:lnSpc>
                <a:spcPts val="5400"/>
              </a:lnSpc>
              <a:buNone/>
            </a:pPr>
            <a:r>
              <a:rPr lang="en-US" sz="4300" dirty="0">
                <a:solidFill>
                  <a:srgbClr val="3257B8"/>
                </a:solidFill>
                <a:latin typeface="Roboto Slab" pitchFamily="34" charset="0"/>
                <a:ea typeface="Roboto Slab" pitchFamily="34" charset="-122"/>
                <a:cs typeface="Roboto Slab" pitchFamily="34" charset="-120"/>
              </a:rPr>
              <a:t>Understanding BGP Anycast</a:t>
            </a:r>
            <a:endParaRPr lang="en-US" sz="4300" dirty="0"/>
          </a:p>
        </p:txBody>
      </p:sp>
      <p:sp>
        <p:nvSpPr>
          <p:cNvPr id="4" name="Shape 1"/>
          <p:cNvSpPr/>
          <p:nvPr/>
        </p:nvSpPr>
        <p:spPr>
          <a:xfrm>
            <a:off x="6573203" y="1970603"/>
            <a:ext cx="30480" cy="5307806"/>
          </a:xfrm>
          <a:prstGeom prst="roundRect">
            <a:avLst>
              <a:gd name="adj" fmla="val 108479"/>
            </a:avLst>
          </a:prstGeom>
          <a:solidFill>
            <a:srgbClr val="CFD2D8"/>
          </a:solidFill>
          <a:ln/>
        </p:spPr>
      </p:sp>
      <p:sp>
        <p:nvSpPr>
          <p:cNvPr id="5" name="Shape 2"/>
          <p:cNvSpPr/>
          <p:nvPr/>
        </p:nvSpPr>
        <p:spPr>
          <a:xfrm>
            <a:off x="6805910" y="2433020"/>
            <a:ext cx="771406" cy="30480"/>
          </a:xfrm>
          <a:prstGeom prst="roundRect">
            <a:avLst>
              <a:gd name="adj" fmla="val 108479"/>
            </a:avLst>
          </a:prstGeom>
          <a:solidFill>
            <a:srgbClr val="CFD2D8"/>
          </a:solidFill>
          <a:ln/>
        </p:spPr>
      </p:sp>
      <p:sp>
        <p:nvSpPr>
          <p:cNvPr id="6" name="Shape 3"/>
          <p:cNvSpPr/>
          <p:nvPr/>
        </p:nvSpPr>
        <p:spPr>
          <a:xfrm>
            <a:off x="6340495" y="2218492"/>
            <a:ext cx="495895" cy="495895"/>
          </a:xfrm>
          <a:prstGeom prst="roundRect">
            <a:avLst>
              <a:gd name="adj" fmla="val 6668"/>
            </a:avLst>
          </a:prstGeom>
          <a:solidFill>
            <a:srgbClr val="E9ECF2"/>
          </a:solidFill>
          <a:ln/>
        </p:spPr>
      </p:sp>
      <p:sp>
        <p:nvSpPr>
          <p:cNvPr id="7" name="Text 4"/>
          <p:cNvSpPr/>
          <p:nvPr/>
        </p:nvSpPr>
        <p:spPr>
          <a:xfrm>
            <a:off x="6509698" y="2311671"/>
            <a:ext cx="136327" cy="330637"/>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1</a:t>
            </a:r>
            <a:endParaRPr lang="en-US" sz="2600" dirty="0"/>
          </a:p>
        </p:txBody>
      </p:sp>
      <p:sp>
        <p:nvSpPr>
          <p:cNvPr id="8" name="Text 5"/>
          <p:cNvSpPr/>
          <p:nvPr/>
        </p:nvSpPr>
        <p:spPr>
          <a:xfrm>
            <a:off x="7800737" y="2190988"/>
            <a:ext cx="2755344" cy="344329"/>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BGP Advertisement</a:t>
            </a:r>
            <a:endParaRPr lang="en-US" sz="2150" dirty="0"/>
          </a:p>
        </p:txBody>
      </p:sp>
      <p:sp>
        <p:nvSpPr>
          <p:cNvPr id="9" name="Text 6"/>
          <p:cNvSpPr/>
          <p:nvPr/>
        </p:nvSpPr>
        <p:spPr>
          <a:xfrm>
            <a:off x="7800737" y="2667476"/>
            <a:ext cx="6058257" cy="705088"/>
          </a:xfrm>
          <a:prstGeom prst="rect">
            <a:avLst/>
          </a:prstGeom>
          <a:noFill/>
          <a:ln/>
        </p:spPr>
        <p:txBody>
          <a:bodyPr wrap="square" lIns="0" tIns="0" rIns="0" bIns="0" rtlCol="0" anchor="t"/>
          <a:lstStyle/>
          <a:p>
            <a:pPr marL="0" indent="0" algn="l">
              <a:lnSpc>
                <a:spcPts val="2750"/>
              </a:lnSpc>
              <a:buNone/>
            </a:pPr>
            <a:r>
              <a:rPr lang="en-US" sz="1700" dirty="0">
                <a:solidFill>
                  <a:srgbClr val="15213F"/>
                </a:solidFill>
                <a:latin typeface="Roboto" pitchFamily="34" charset="0"/>
                <a:ea typeface="Roboto" pitchFamily="34" charset="-122"/>
                <a:cs typeface="Roboto" pitchFamily="34" charset="-120"/>
              </a:rPr>
              <a:t>Multiple servers advertise the same IP address using Border Gateway Protocol (BGP)</a:t>
            </a:r>
            <a:endParaRPr lang="en-US" sz="1700" dirty="0"/>
          </a:p>
        </p:txBody>
      </p:sp>
      <p:sp>
        <p:nvSpPr>
          <p:cNvPr id="10" name="Shape 7"/>
          <p:cNvSpPr/>
          <p:nvPr/>
        </p:nvSpPr>
        <p:spPr>
          <a:xfrm>
            <a:off x="6805910" y="4293870"/>
            <a:ext cx="771406" cy="30480"/>
          </a:xfrm>
          <a:prstGeom prst="roundRect">
            <a:avLst>
              <a:gd name="adj" fmla="val 108479"/>
            </a:avLst>
          </a:prstGeom>
          <a:solidFill>
            <a:srgbClr val="CFD2D8"/>
          </a:solidFill>
          <a:ln/>
        </p:spPr>
      </p:sp>
      <p:sp>
        <p:nvSpPr>
          <p:cNvPr id="11" name="Shape 8"/>
          <p:cNvSpPr/>
          <p:nvPr/>
        </p:nvSpPr>
        <p:spPr>
          <a:xfrm>
            <a:off x="6340495" y="4061222"/>
            <a:ext cx="495895" cy="495895"/>
          </a:xfrm>
          <a:prstGeom prst="roundRect">
            <a:avLst>
              <a:gd name="adj" fmla="val 6668"/>
            </a:avLst>
          </a:prstGeom>
          <a:solidFill>
            <a:srgbClr val="E9ECF2"/>
          </a:solidFill>
          <a:ln/>
        </p:spPr>
      </p:sp>
      <p:sp>
        <p:nvSpPr>
          <p:cNvPr id="12" name="Text 9"/>
          <p:cNvSpPr/>
          <p:nvPr/>
        </p:nvSpPr>
        <p:spPr>
          <a:xfrm>
            <a:off x="6497062" y="4143851"/>
            <a:ext cx="182642" cy="330637"/>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2</a:t>
            </a:r>
            <a:endParaRPr lang="en-US" sz="2600" dirty="0"/>
          </a:p>
        </p:txBody>
      </p:sp>
      <p:sp>
        <p:nvSpPr>
          <p:cNvPr id="13" name="Text 10"/>
          <p:cNvSpPr/>
          <p:nvPr/>
        </p:nvSpPr>
        <p:spPr>
          <a:xfrm>
            <a:off x="7800737" y="4033718"/>
            <a:ext cx="2755344" cy="344329"/>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Routing Decision</a:t>
            </a:r>
            <a:endParaRPr lang="en-US" sz="2150" dirty="0"/>
          </a:p>
        </p:txBody>
      </p:sp>
      <p:sp>
        <p:nvSpPr>
          <p:cNvPr id="14" name="Text 11"/>
          <p:cNvSpPr/>
          <p:nvPr/>
        </p:nvSpPr>
        <p:spPr>
          <a:xfrm>
            <a:off x="7800737" y="4510207"/>
            <a:ext cx="6058257" cy="705088"/>
          </a:xfrm>
          <a:prstGeom prst="rect">
            <a:avLst/>
          </a:prstGeom>
          <a:noFill/>
          <a:ln/>
        </p:spPr>
        <p:txBody>
          <a:bodyPr wrap="square" lIns="0" tIns="0" rIns="0" bIns="0" rtlCol="0" anchor="t"/>
          <a:lstStyle/>
          <a:p>
            <a:pPr marL="0" indent="0" algn="l">
              <a:lnSpc>
                <a:spcPts val="2750"/>
              </a:lnSpc>
              <a:buNone/>
            </a:pPr>
            <a:r>
              <a:rPr lang="en-US" sz="1700" dirty="0">
                <a:solidFill>
                  <a:srgbClr val="15213F"/>
                </a:solidFill>
                <a:latin typeface="Roboto" pitchFamily="34" charset="0"/>
                <a:ea typeface="Roboto" pitchFamily="34" charset="-122"/>
                <a:cs typeface="Roboto" pitchFamily="34" charset="-120"/>
              </a:rPr>
              <a:t>Network routers choose the best path to reach the advertised IP based on BGP metrics</a:t>
            </a:r>
            <a:endParaRPr lang="en-US" sz="1700" dirty="0"/>
          </a:p>
        </p:txBody>
      </p:sp>
      <p:sp>
        <p:nvSpPr>
          <p:cNvPr id="15" name="Shape 12"/>
          <p:cNvSpPr/>
          <p:nvPr/>
        </p:nvSpPr>
        <p:spPr>
          <a:xfrm>
            <a:off x="6805910" y="6136600"/>
            <a:ext cx="771406" cy="30480"/>
          </a:xfrm>
          <a:prstGeom prst="roundRect">
            <a:avLst>
              <a:gd name="adj" fmla="val 108479"/>
            </a:avLst>
          </a:prstGeom>
          <a:solidFill>
            <a:srgbClr val="CFD2D8"/>
          </a:solidFill>
          <a:ln/>
        </p:spPr>
      </p:sp>
      <p:sp>
        <p:nvSpPr>
          <p:cNvPr id="16" name="Shape 13"/>
          <p:cNvSpPr/>
          <p:nvPr/>
        </p:nvSpPr>
        <p:spPr>
          <a:xfrm>
            <a:off x="6340495" y="5903952"/>
            <a:ext cx="495895" cy="495895"/>
          </a:xfrm>
          <a:prstGeom prst="roundRect">
            <a:avLst>
              <a:gd name="adj" fmla="val 6668"/>
            </a:avLst>
          </a:prstGeom>
          <a:solidFill>
            <a:srgbClr val="E9ECF2"/>
          </a:solidFill>
          <a:ln/>
        </p:spPr>
      </p:sp>
      <p:sp>
        <p:nvSpPr>
          <p:cNvPr id="17" name="Text 14"/>
          <p:cNvSpPr/>
          <p:nvPr/>
        </p:nvSpPr>
        <p:spPr>
          <a:xfrm>
            <a:off x="6499086" y="5986582"/>
            <a:ext cx="178594" cy="330637"/>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3</a:t>
            </a:r>
            <a:endParaRPr lang="en-US" sz="2600" dirty="0"/>
          </a:p>
        </p:txBody>
      </p:sp>
      <p:sp>
        <p:nvSpPr>
          <p:cNvPr id="18" name="Text 15"/>
          <p:cNvSpPr/>
          <p:nvPr/>
        </p:nvSpPr>
        <p:spPr>
          <a:xfrm>
            <a:off x="7800737" y="5876449"/>
            <a:ext cx="2755344" cy="344329"/>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Traffic Distribution</a:t>
            </a:r>
            <a:endParaRPr lang="en-US" sz="2150" dirty="0"/>
          </a:p>
        </p:txBody>
      </p:sp>
      <p:sp>
        <p:nvSpPr>
          <p:cNvPr id="19" name="Text 16"/>
          <p:cNvSpPr/>
          <p:nvPr/>
        </p:nvSpPr>
        <p:spPr>
          <a:xfrm>
            <a:off x="7800737" y="6352937"/>
            <a:ext cx="6058257" cy="705088"/>
          </a:xfrm>
          <a:prstGeom prst="rect">
            <a:avLst/>
          </a:prstGeom>
          <a:noFill/>
          <a:ln/>
        </p:spPr>
        <p:txBody>
          <a:bodyPr wrap="square" lIns="0" tIns="0" rIns="0" bIns="0" rtlCol="0" anchor="t"/>
          <a:lstStyle/>
          <a:p>
            <a:pPr marL="0" indent="0" algn="l">
              <a:lnSpc>
                <a:spcPts val="2750"/>
              </a:lnSpc>
              <a:buNone/>
            </a:pPr>
            <a:r>
              <a:rPr lang="en-US" sz="1700" dirty="0">
                <a:solidFill>
                  <a:srgbClr val="15213F"/>
                </a:solidFill>
                <a:latin typeface="Roboto" pitchFamily="34" charset="0"/>
                <a:ea typeface="Roboto" pitchFamily="34" charset="-122"/>
                <a:cs typeface="Roboto" pitchFamily="34" charset="-120"/>
              </a:rPr>
              <a:t>Incoming requests are automatically directed to the nearest or most optimal server</a:t>
            </a:r>
            <a:endParaRPr lang="en-US" sz="1700" dirty="0"/>
          </a:p>
        </p:txBody>
      </p:sp>
      <p:pic>
        <p:nvPicPr>
          <p:cNvPr id="20" name="Graphic 393">
            <a:extLst>
              <a:ext uri="{FF2B5EF4-FFF2-40B4-BE49-F238E27FC236}">
                <a16:creationId xmlns:a16="http://schemas.microsoft.com/office/drawing/2014/main" id="{40FF9F1D-5D23-45A6-B7AE-336BE437B7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3205" y="3068930"/>
            <a:ext cx="1185913" cy="1315467"/>
          </a:xfrm>
          <a:prstGeom prst="rect">
            <a:avLst/>
          </a:prstGeom>
        </p:spPr>
      </p:pic>
      <p:sp>
        <p:nvSpPr>
          <p:cNvPr id="21" name="Freeform: Shape 20">
            <a:extLst>
              <a:ext uri="{FF2B5EF4-FFF2-40B4-BE49-F238E27FC236}">
                <a16:creationId xmlns:a16="http://schemas.microsoft.com/office/drawing/2014/main" id="{4C7235A7-61FB-4E9B-BA8E-F6F0BAAE0DD4}"/>
              </a:ext>
            </a:extLst>
          </p:cNvPr>
          <p:cNvSpPr/>
          <p:nvPr/>
        </p:nvSpPr>
        <p:spPr>
          <a:xfrm>
            <a:off x="418292" y="2285562"/>
            <a:ext cx="171551" cy="172560"/>
          </a:xfrm>
          <a:custGeom>
            <a:avLst/>
            <a:gdLst>
              <a:gd name="connsiteX0" fmla="*/ 152248 w 207771"/>
              <a:gd name="connsiteY0" fmla="*/ 197353 h 208993"/>
              <a:gd name="connsiteX1" fmla="*/ 195774 w 207771"/>
              <a:gd name="connsiteY1" fmla="*/ 56634 h 208993"/>
              <a:gd name="connsiteX2" fmla="*/ 55523 w 207771"/>
              <a:gd name="connsiteY2" fmla="*/ 11626 h 208993"/>
              <a:gd name="connsiteX3" fmla="*/ 11997 w 207771"/>
              <a:gd name="connsiteY3" fmla="*/ 152345 h 208993"/>
              <a:gd name="connsiteX4" fmla="*/ 152248 w 207771"/>
              <a:gd name="connsiteY4" fmla="*/ 197353 h 208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71" h="208993">
                <a:moveTo>
                  <a:pt x="152248" y="197353"/>
                </a:moveTo>
                <a:cubicBezTo>
                  <a:pt x="203029" y="170910"/>
                  <a:pt x="222530" y="107961"/>
                  <a:pt x="195774" y="56634"/>
                </a:cubicBezTo>
                <a:cubicBezTo>
                  <a:pt x="169097" y="5386"/>
                  <a:pt x="106304" y="-14817"/>
                  <a:pt x="55523" y="11626"/>
                </a:cubicBezTo>
                <a:cubicBezTo>
                  <a:pt x="4743" y="38069"/>
                  <a:pt x="-14758" y="101018"/>
                  <a:pt x="11997" y="152345"/>
                </a:cubicBezTo>
                <a:cubicBezTo>
                  <a:pt x="38752" y="203671"/>
                  <a:pt x="101468" y="223796"/>
                  <a:pt x="152248" y="197353"/>
                </a:cubicBezTo>
              </a:path>
            </a:pathLst>
          </a:custGeom>
          <a:solidFill>
            <a:srgbClr val="FBB815">
              <a:alpha val="60000"/>
            </a:srgbClr>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F60F65ED-A688-4610-B2C7-ACAA6E466E8F}"/>
              </a:ext>
            </a:extLst>
          </p:cNvPr>
          <p:cNvSpPr/>
          <p:nvPr/>
        </p:nvSpPr>
        <p:spPr>
          <a:xfrm rot="19349028">
            <a:off x="2684842" y="5575947"/>
            <a:ext cx="2546851" cy="319588"/>
          </a:xfrm>
          <a:custGeom>
            <a:avLst/>
            <a:gdLst>
              <a:gd name="connsiteX0" fmla="*/ 0 w 3084578"/>
              <a:gd name="connsiteY0" fmla="*/ 0 h 387064"/>
              <a:gd name="connsiteX1" fmla="*/ 3084579 w 3084578"/>
              <a:gd name="connsiteY1" fmla="*/ 0 h 387064"/>
              <a:gd name="connsiteX2" fmla="*/ 3084579 w 3084578"/>
              <a:gd name="connsiteY2" fmla="*/ 387064 h 387064"/>
              <a:gd name="connsiteX3" fmla="*/ 0 w 3084578"/>
              <a:gd name="connsiteY3" fmla="*/ 387064 h 387064"/>
            </a:gdLst>
            <a:ahLst/>
            <a:cxnLst>
              <a:cxn ang="0">
                <a:pos x="connsiteX0" y="connsiteY0"/>
              </a:cxn>
              <a:cxn ang="0">
                <a:pos x="connsiteX1" y="connsiteY1"/>
              </a:cxn>
              <a:cxn ang="0">
                <a:pos x="connsiteX2" y="connsiteY2"/>
              </a:cxn>
              <a:cxn ang="0">
                <a:pos x="connsiteX3" y="connsiteY3"/>
              </a:cxn>
            </a:cxnLst>
            <a:rect l="l" t="t" r="r" b="b"/>
            <a:pathLst>
              <a:path w="3084578" h="387064">
                <a:moveTo>
                  <a:pt x="0" y="0"/>
                </a:moveTo>
                <a:lnTo>
                  <a:pt x="3084579" y="0"/>
                </a:lnTo>
                <a:lnTo>
                  <a:pt x="3084579" y="387064"/>
                </a:lnTo>
                <a:lnTo>
                  <a:pt x="0" y="387064"/>
                </a:ln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F062E1CF-090A-45D2-99B6-8E3D0468388F}"/>
              </a:ext>
            </a:extLst>
          </p:cNvPr>
          <p:cNvSpPr/>
          <p:nvPr/>
        </p:nvSpPr>
        <p:spPr>
          <a:xfrm>
            <a:off x="3016273" y="6267767"/>
            <a:ext cx="73551" cy="97574"/>
          </a:xfrm>
          <a:custGeom>
            <a:avLst/>
            <a:gdLst>
              <a:gd name="connsiteX0" fmla="*/ 0 w 89080"/>
              <a:gd name="connsiteY0" fmla="*/ 0 h 118175"/>
              <a:gd name="connsiteX1" fmla="*/ 89080 w 89080"/>
              <a:gd name="connsiteY1" fmla="*/ 118176 h 118175"/>
            </a:gdLst>
            <a:ahLst/>
            <a:cxnLst>
              <a:cxn ang="0">
                <a:pos x="connsiteX0" y="connsiteY0"/>
              </a:cxn>
              <a:cxn ang="0">
                <a:pos x="connsiteX1" y="connsiteY1"/>
              </a:cxn>
            </a:cxnLst>
            <a:rect l="l" t="t" r="r" b="b"/>
            <a:pathLst>
              <a:path w="89080" h="118175">
                <a:moveTo>
                  <a:pt x="0" y="0"/>
                </a:moveTo>
                <a:lnTo>
                  <a:pt x="89080"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3">
            <a:extLst>
              <a:ext uri="{FF2B5EF4-FFF2-40B4-BE49-F238E27FC236}">
                <a16:creationId xmlns:a16="http://schemas.microsoft.com/office/drawing/2014/main" id="{453694F6-20C5-4D79-A6C9-6E670D83309E}"/>
              </a:ext>
            </a:extLst>
          </p:cNvPr>
          <p:cNvSpPr/>
          <p:nvPr/>
        </p:nvSpPr>
        <p:spPr>
          <a:xfrm>
            <a:off x="3238795" y="6097027"/>
            <a:ext cx="73551" cy="97574"/>
          </a:xfrm>
          <a:custGeom>
            <a:avLst/>
            <a:gdLst>
              <a:gd name="connsiteX0" fmla="*/ 0 w 89080"/>
              <a:gd name="connsiteY0" fmla="*/ 0 h 118175"/>
              <a:gd name="connsiteX1" fmla="*/ 89080 w 89080"/>
              <a:gd name="connsiteY1" fmla="*/ 118176 h 118175"/>
            </a:gdLst>
            <a:ahLst/>
            <a:cxnLst>
              <a:cxn ang="0">
                <a:pos x="connsiteX0" y="connsiteY0"/>
              </a:cxn>
              <a:cxn ang="0">
                <a:pos x="connsiteX1" y="connsiteY1"/>
              </a:cxn>
            </a:cxnLst>
            <a:rect l="l" t="t" r="r" b="b"/>
            <a:pathLst>
              <a:path w="89080" h="118175">
                <a:moveTo>
                  <a:pt x="0" y="0"/>
                </a:moveTo>
                <a:lnTo>
                  <a:pt x="89080"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24">
            <a:extLst>
              <a:ext uri="{FF2B5EF4-FFF2-40B4-BE49-F238E27FC236}">
                <a16:creationId xmlns:a16="http://schemas.microsoft.com/office/drawing/2014/main" id="{4A30FE95-7D41-4BAE-9B5B-182EE57B7FD7}"/>
              </a:ext>
            </a:extLst>
          </p:cNvPr>
          <p:cNvSpPr/>
          <p:nvPr/>
        </p:nvSpPr>
        <p:spPr>
          <a:xfrm>
            <a:off x="3683773" y="5755613"/>
            <a:ext cx="73487" cy="97574"/>
          </a:xfrm>
          <a:custGeom>
            <a:avLst/>
            <a:gdLst>
              <a:gd name="connsiteX0" fmla="*/ 0 w 89002"/>
              <a:gd name="connsiteY0" fmla="*/ 0 h 118175"/>
              <a:gd name="connsiteX1" fmla="*/ 89002 w 89002"/>
              <a:gd name="connsiteY1" fmla="*/ 118176 h 118175"/>
            </a:gdLst>
            <a:ahLst/>
            <a:cxnLst>
              <a:cxn ang="0">
                <a:pos x="connsiteX0" y="connsiteY0"/>
              </a:cxn>
              <a:cxn ang="0">
                <a:pos x="connsiteX1" y="connsiteY1"/>
              </a:cxn>
            </a:cxnLst>
            <a:rect l="l" t="t" r="r" b="b"/>
            <a:pathLst>
              <a:path w="89002" h="118175">
                <a:moveTo>
                  <a:pt x="0" y="0"/>
                </a:moveTo>
                <a:lnTo>
                  <a:pt x="89002"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a:extLst>
              <a:ext uri="{FF2B5EF4-FFF2-40B4-BE49-F238E27FC236}">
                <a16:creationId xmlns:a16="http://schemas.microsoft.com/office/drawing/2014/main" id="{D45872D6-201B-4FA9-AC66-640A3966640B}"/>
              </a:ext>
            </a:extLst>
          </p:cNvPr>
          <p:cNvSpPr/>
          <p:nvPr/>
        </p:nvSpPr>
        <p:spPr>
          <a:xfrm>
            <a:off x="4128687" y="5414197"/>
            <a:ext cx="73551" cy="97509"/>
          </a:xfrm>
          <a:custGeom>
            <a:avLst/>
            <a:gdLst>
              <a:gd name="connsiteX0" fmla="*/ 0 w 89080"/>
              <a:gd name="connsiteY0" fmla="*/ 0 h 118097"/>
              <a:gd name="connsiteX1" fmla="*/ 89081 w 89080"/>
              <a:gd name="connsiteY1" fmla="*/ 118098 h 118097"/>
            </a:gdLst>
            <a:ahLst/>
            <a:cxnLst>
              <a:cxn ang="0">
                <a:pos x="connsiteX0" y="connsiteY0"/>
              </a:cxn>
              <a:cxn ang="0">
                <a:pos x="connsiteX1" y="connsiteY1"/>
              </a:cxn>
            </a:cxnLst>
            <a:rect l="l" t="t" r="r" b="b"/>
            <a:pathLst>
              <a:path w="89080" h="118097">
                <a:moveTo>
                  <a:pt x="0" y="0"/>
                </a:moveTo>
                <a:lnTo>
                  <a:pt x="89081" y="11809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DC36920B-4B0A-440E-A793-7B7B55DF06FE}"/>
              </a:ext>
            </a:extLst>
          </p:cNvPr>
          <p:cNvSpPr/>
          <p:nvPr/>
        </p:nvSpPr>
        <p:spPr>
          <a:xfrm>
            <a:off x="4573665" y="5072719"/>
            <a:ext cx="73551" cy="97574"/>
          </a:xfrm>
          <a:custGeom>
            <a:avLst/>
            <a:gdLst>
              <a:gd name="connsiteX0" fmla="*/ 0 w 89080"/>
              <a:gd name="connsiteY0" fmla="*/ 0 h 118175"/>
              <a:gd name="connsiteX1" fmla="*/ 89080 w 89080"/>
              <a:gd name="connsiteY1" fmla="*/ 118176 h 118175"/>
            </a:gdLst>
            <a:ahLst/>
            <a:cxnLst>
              <a:cxn ang="0">
                <a:pos x="connsiteX0" y="connsiteY0"/>
              </a:cxn>
              <a:cxn ang="0">
                <a:pos x="connsiteX1" y="connsiteY1"/>
              </a:cxn>
            </a:cxnLst>
            <a:rect l="l" t="t" r="r" b="b"/>
            <a:pathLst>
              <a:path w="89080" h="118175">
                <a:moveTo>
                  <a:pt x="0" y="0"/>
                </a:moveTo>
                <a:lnTo>
                  <a:pt x="89080"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7">
            <a:extLst>
              <a:ext uri="{FF2B5EF4-FFF2-40B4-BE49-F238E27FC236}">
                <a16:creationId xmlns:a16="http://schemas.microsoft.com/office/drawing/2014/main" id="{F2D49546-7CD6-4205-B78D-186CE3B7236A}"/>
              </a:ext>
            </a:extLst>
          </p:cNvPr>
          <p:cNvSpPr/>
          <p:nvPr/>
        </p:nvSpPr>
        <p:spPr>
          <a:xfrm>
            <a:off x="3461252" y="5926350"/>
            <a:ext cx="73551" cy="97509"/>
          </a:xfrm>
          <a:custGeom>
            <a:avLst/>
            <a:gdLst>
              <a:gd name="connsiteX0" fmla="*/ 0 w 89080"/>
              <a:gd name="connsiteY0" fmla="*/ 0 h 118097"/>
              <a:gd name="connsiteX1" fmla="*/ 89080 w 89080"/>
              <a:gd name="connsiteY1" fmla="*/ 118098 h 118097"/>
            </a:gdLst>
            <a:ahLst/>
            <a:cxnLst>
              <a:cxn ang="0">
                <a:pos x="connsiteX0" y="connsiteY0"/>
              </a:cxn>
              <a:cxn ang="0">
                <a:pos x="connsiteX1" y="connsiteY1"/>
              </a:cxn>
            </a:cxnLst>
            <a:rect l="l" t="t" r="r" b="b"/>
            <a:pathLst>
              <a:path w="89080" h="118097">
                <a:moveTo>
                  <a:pt x="0" y="0"/>
                </a:moveTo>
                <a:lnTo>
                  <a:pt x="89080" y="11809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28">
            <a:extLst>
              <a:ext uri="{FF2B5EF4-FFF2-40B4-BE49-F238E27FC236}">
                <a16:creationId xmlns:a16="http://schemas.microsoft.com/office/drawing/2014/main" id="{6EEA646A-121A-4471-9CDD-864412184CD0}"/>
              </a:ext>
            </a:extLst>
          </p:cNvPr>
          <p:cNvSpPr/>
          <p:nvPr/>
        </p:nvSpPr>
        <p:spPr>
          <a:xfrm>
            <a:off x="3906230" y="5584873"/>
            <a:ext cx="73551" cy="97574"/>
          </a:xfrm>
          <a:custGeom>
            <a:avLst/>
            <a:gdLst>
              <a:gd name="connsiteX0" fmla="*/ 0 w 89080"/>
              <a:gd name="connsiteY0" fmla="*/ 0 h 118175"/>
              <a:gd name="connsiteX1" fmla="*/ 89080 w 89080"/>
              <a:gd name="connsiteY1" fmla="*/ 118176 h 118175"/>
            </a:gdLst>
            <a:ahLst/>
            <a:cxnLst>
              <a:cxn ang="0">
                <a:pos x="connsiteX0" y="connsiteY0"/>
              </a:cxn>
              <a:cxn ang="0">
                <a:pos x="connsiteX1" y="connsiteY1"/>
              </a:cxn>
            </a:cxnLst>
            <a:rect l="l" t="t" r="r" b="b"/>
            <a:pathLst>
              <a:path w="89080" h="118175">
                <a:moveTo>
                  <a:pt x="0" y="0"/>
                </a:moveTo>
                <a:lnTo>
                  <a:pt x="89080"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9">
            <a:extLst>
              <a:ext uri="{FF2B5EF4-FFF2-40B4-BE49-F238E27FC236}">
                <a16:creationId xmlns:a16="http://schemas.microsoft.com/office/drawing/2014/main" id="{9E918B95-D34E-4013-8423-31C9BB40FEE5}"/>
              </a:ext>
            </a:extLst>
          </p:cNvPr>
          <p:cNvSpPr/>
          <p:nvPr/>
        </p:nvSpPr>
        <p:spPr>
          <a:xfrm>
            <a:off x="4351208" y="5243459"/>
            <a:ext cx="73551" cy="97574"/>
          </a:xfrm>
          <a:custGeom>
            <a:avLst/>
            <a:gdLst>
              <a:gd name="connsiteX0" fmla="*/ 0 w 89080"/>
              <a:gd name="connsiteY0" fmla="*/ 0 h 118175"/>
              <a:gd name="connsiteX1" fmla="*/ 89080 w 89080"/>
              <a:gd name="connsiteY1" fmla="*/ 118176 h 118175"/>
            </a:gdLst>
            <a:ahLst/>
            <a:cxnLst>
              <a:cxn ang="0">
                <a:pos x="connsiteX0" y="connsiteY0"/>
              </a:cxn>
              <a:cxn ang="0">
                <a:pos x="connsiteX1" y="connsiteY1"/>
              </a:cxn>
            </a:cxnLst>
            <a:rect l="l" t="t" r="r" b="b"/>
            <a:pathLst>
              <a:path w="89080" h="118175">
                <a:moveTo>
                  <a:pt x="0" y="0"/>
                </a:moveTo>
                <a:lnTo>
                  <a:pt x="89080"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42EE7534-1A1F-4789-8C3A-65E7F738E89C}"/>
              </a:ext>
            </a:extLst>
          </p:cNvPr>
          <p:cNvSpPr/>
          <p:nvPr/>
        </p:nvSpPr>
        <p:spPr>
          <a:xfrm>
            <a:off x="4796186" y="4902043"/>
            <a:ext cx="73487" cy="97574"/>
          </a:xfrm>
          <a:custGeom>
            <a:avLst/>
            <a:gdLst>
              <a:gd name="connsiteX0" fmla="*/ 0 w 89002"/>
              <a:gd name="connsiteY0" fmla="*/ 0 h 118175"/>
              <a:gd name="connsiteX1" fmla="*/ 89003 w 89002"/>
              <a:gd name="connsiteY1" fmla="*/ 118176 h 118175"/>
            </a:gdLst>
            <a:ahLst/>
            <a:cxnLst>
              <a:cxn ang="0">
                <a:pos x="connsiteX0" y="connsiteY0"/>
              </a:cxn>
              <a:cxn ang="0">
                <a:pos x="connsiteX1" y="connsiteY1"/>
              </a:cxn>
            </a:cxnLst>
            <a:rect l="l" t="t" r="r" b="b"/>
            <a:pathLst>
              <a:path w="89002" h="118175">
                <a:moveTo>
                  <a:pt x="0" y="0"/>
                </a:moveTo>
                <a:lnTo>
                  <a:pt x="89003" y="118176"/>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DB3D98ED-CD1F-4D29-A154-8A0FB7B85A7F}"/>
              </a:ext>
            </a:extLst>
          </p:cNvPr>
          <p:cNvSpPr/>
          <p:nvPr/>
        </p:nvSpPr>
        <p:spPr>
          <a:xfrm>
            <a:off x="3127566" y="6182428"/>
            <a:ext cx="48948" cy="65500"/>
          </a:xfrm>
          <a:custGeom>
            <a:avLst/>
            <a:gdLst>
              <a:gd name="connsiteX0" fmla="*/ 0 w 59282"/>
              <a:gd name="connsiteY0" fmla="*/ 0 h 79329"/>
              <a:gd name="connsiteX1" fmla="*/ 59283 w 59282"/>
              <a:gd name="connsiteY1" fmla="*/ 79330 h 79329"/>
            </a:gdLst>
            <a:ahLst/>
            <a:cxnLst>
              <a:cxn ang="0">
                <a:pos x="connsiteX0" y="connsiteY0"/>
              </a:cxn>
              <a:cxn ang="0">
                <a:pos x="connsiteX1" y="connsiteY1"/>
              </a:cxn>
            </a:cxnLst>
            <a:rect l="l" t="t" r="r" b="b"/>
            <a:pathLst>
              <a:path w="59282" h="79329">
                <a:moveTo>
                  <a:pt x="0" y="0"/>
                </a:moveTo>
                <a:lnTo>
                  <a:pt x="59283" y="7933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2018A2FD-FF15-455E-B59C-B33E34C3C52D}"/>
              </a:ext>
            </a:extLst>
          </p:cNvPr>
          <p:cNvSpPr/>
          <p:nvPr/>
        </p:nvSpPr>
        <p:spPr>
          <a:xfrm>
            <a:off x="3572480" y="5840948"/>
            <a:ext cx="49012" cy="65564"/>
          </a:xfrm>
          <a:custGeom>
            <a:avLst/>
            <a:gdLst>
              <a:gd name="connsiteX0" fmla="*/ 0 w 59360"/>
              <a:gd name="connsiteY0" fmla="*/ 0 h 79407"/>
              <a:gd name="connsiteX1" fmla="*/ 59361 w 59360"/>
              <a:gd name="connsiteY1" fmla="*/ 79408 h 79407"/>
            </a:gdLst>
            <a:ahLst/>
            <a:cxnLst>
              <a:cxn ang="0">
                <a:pos x="connsiteX0" y="connsiteY0"/>
              </a:cxn>
              <a:cxn ang="0">
                <a:pos x="connsiteX1" y="connsiteY1"/>
              </a:cxn>
            </a:cxnLst>
            <a:rect l="l" t="t" r="r" b="b"/>
            <a:pathLst>
              <a:path w="59360" h="79407">
                <a:moveTo>
                  <a:pt x="0" y="0"/>
                </a:moveTo>
                <a:lnTo>
                  <a:pt x="59361" y="7940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33">
            <a:extLst>
              <a:ext uri="{FF2B5EF4-FFF2-40B4-BE49-F238E27FC236}">
                <a16:creationId xmlns:a16="http://schemas.microsoft.com/office/drawing/2014/main" id="{4186B665-237C-47D5-8621-8376F68B8C55}"/>
              </a:ext>
            </a:extLst>
          </p:cNvPr>
          <p:cNvSpPr/>
          <p:nvPr/>
        </p:nvSpPr>
        <p:spPr>
          <a:xfrm>
            <a:off x="4017458" y="5499534"/>
            <a:ext cx="48948" cy="65564"/>
          </a:xfrm>
          <a:custGeom>
            <a:avLst/>
            <a:gdLst>
              <a:gd name="connsiteX0" fmla="*/ 0 w 59282"/>
              <a:gd name="connsiteY0" fmla="*/ 0 h 79407"/>
              <a:gd name="connsiteX1" fmla="*/ 59283 w 59282"/>
              <a:gd name="connsiteY1" fmla="*/ 79408 h 79407"/>
            </a:gdLst>
            <a:ahLst/>
            <a:cxnLst>
              <a:cxn ang="0">
                <a:pos x="connsiteX0" y="connsiteY0"/>
              </a:cxn>
              <a:cxn ang="0">
                <a:pos x="connsiteX1" y="connsiteY1"/>
              </a:cxn>
            </a:cxnLst>
            <a:rect l="l" t="t" r="r" b="b"/>
            <a:pathLst>
              <a:path w="59282" h="79407">
                <a:moveTo>
                  <a:pt x="0" y="0"/>
                </a:moveTo>
                <a:lnTo>
                  <a:pt x="59283" y="7940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34">
            <a:extLst>
              <a:ext uri="{FF2B5EF4-FFF2-40B4-BE49-F238E27FC236}">
                <a16:creationId xmlns:a16="http://schemas.microsoft.com/office/drawing/2014/main" id="{A4ABDF4F-F7F3-40C1-A14B-37B087E10C8C}"/>
              </a:ext>
            </a:extLst>
          </p:cNvPr>
          <p:cNvSpPr/>
          <p:nvPr/>
        </p:nvSpPr>
        <p:spPr>
          <a:xfrm>
            <a:off x="4462437" y="5158120"/>
            <a:ext cx="48948" cy="65500"/>
          </a:xfrm>
          <a:custGeom>
            <a:avLst/>
            <a:gdLst>
              <a:gd name="connsiteX0" fmla="*/ 0 w 59282"/>
              <a:gd name="connsiteY0" fmla="*/ 0 h 79329"/>
              <a:gd name="connsiteX1" fmla="*/ 59283 w 59282"/>
              <a:gd name="connsiteY1" fmla="*/ 79330 h 79329"/>
            </a:gdLst>
            <a:ahLst/>
            <a:cxnLst>
              <a:cxn ang="0">
                <a:pos x="connsiteX0" y="connsiteY0"/>
              </a:cxn>
              <a:cxn ang="0">
                <a:pos x="connsiteX1" y="connsiteY1"/>
              </a:cxn>
            </a:cxnLst>
            <a:rect l="l" t="t" r="r" b="b"/>
            <a:pathLst>
              <a:path w="59282" h="79329">
                <a:moveTo>
                  <a:pt x="0" y="0"/>
                </a:moveTo>
                <a:lnTo>
                  <a:pt x="59283" y="7933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35">
            <a:extLst>
              <a:ext uri="{FF2B5EF4-FFF2-40B4-BE49-F238E27FC236}">
                <a16:creationId xmlns:a16="http://schemas.microsoft.com/office/drawing/2014/main" id="{06D880AA-7FE8-4AA4-B3A6-4198FC20ADC8}"/>
              </a:ext>
            </a:extLst>
          </p:cNvPr>
          <p:cNvSpPr/>
          <p:nvPr/>
        </p:nvSpPr>
        <p:spPr>
          <a:xfrm>
            <a:off x="3350023" y="6011688"/>
            <a:ext cx="48948" cy="65564"/>
          </a:xfrm>
          <a:custGeom>
            <a:avLst/>
            <a:gdLst>
              <a:gd name="connsiteX0" fmla="*/ 0 w 59282"/>
              <a:gd name="connsiteY0" fmla="*/ 0 h 79407"/>
              <a:gd name="connsiteX1" fmla="*/ 59283 w 59282"/>
              <a:gd name="connsiteY1" fmla="*/ 79408 h 79407"/>
            </a:gdLst>
            <a:ahLst/>
            <a:cxnLst>
              <a:cxn ang="0">
                <a:pos x="connsiteX0" y="connsiteY0"/>
              </a:cxn>
              <a:cxn ang="0">
                <a:pos x="connsiteX1" y="connsiteY1"/>
              </a:cxn>
            </a:cxnLst>
            <a:rect l="l" t="t" r="r" b="b"/>
            <a:pathLst>
              <a:path w="59282" h="79407">
                <a:moveTo>
                  <a:pt x="0" y="0"/>
                </a:moveTo>
                <a:lnTo>
                  <a:pt x="59283" y="7940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36">
            <a:extLst>
              <a:ext uri="{FF2B5EF4-FFF2-40B4-BE49-F238E27FC236}">
                <a16:creationId xmlns:a16="http://schemas.microsoft.com/office/drawing/2014/main" id="{E73798D4-3C9C-499A-B135-48B09F8B1E16}"/>
              </a:ext>
            </a:extLst>
          </p:cNvPr>
          <p:cNvSpPr/>
          <p:nvPr/>
        </p:nvSpPr>
        <p:spPr>
          <a:xfrm>
            <a:off x="3795002" y="5670274"/>
            <a:ext cx="48948" cy="65500"/>
          </a:xfrm>
          <a:custGeom>
            <a:avLst/>
            <a:gdLst>
              <a:gd name="connsiteX0" fmla="*/ 0 w 59282"/>
              <a:gd name="connsiteY0" fmla="*/ 0 h 79329"/>
              <a:gd name="connsiteX1" fmla="*/ 59283 w 59282"/>
              <a:gd name="connsiteY1" fmla="*/ 79330 h 79329"/>
            </a:gdLst>
            <a:ahLst/>
            <a:cxnLst>
              <a:cxn ang="0">
                <a:pos x="connsiteX0" y="connsiteY0"/>
              </a:cxn>
              <a:cxn ang="0">
                <a:pos x="connsiteX1" y="connsiteY1"/>
              </a:cxn>
            </a:cxnLst>
            <a:rect l="l" t="t" r="r" b="b"/>
            <a:pathLst>
              <a:path w="59282" h="79329">
                <a:moveTo>
                  <a:pt x="0" y="0"/>
                </a:moveTo>
                <a:lnTo>
                  <a:pt x="59283" y="7933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37">
            <a:extLst>
              <a:ext uri="{FF2B5EF4-FFF2-40B4-BE49-F238E27FC236}">
                <a16:creationId xmlns:a16="http://schemas.microsoft.com/office/drawing/2014/main" id="{81DF1C87-2C86-44E5-A51D-01F8F5C5FAAE}"/>
              </a:ext>
            </a:extLst>
          </p:cNvPr>
          <p:cNvSpPr/>
          <p:nvPr/>
        </p:nvSpPr>
        <p:spPr>
          <a:xfrm>
            <a:off x="4239980" y="5328795"/>
            <a:ext cx="48948" cy="65564"/>
          </a:xfrm>
          <a:custGeom>
            <a:avLst/>
            <a:gdLst>
              <a:gd name="connsiteX0" fmla="*/ 0 w 59282"/>
              <a:gd name="connsiteY0" fmla="*/ 0 h 79407"/>
              <a:gd name="connsiteX1" fmla="*/ 59283 w 59282"/>
              <a:gd name="connsiteY1" fmla="*/ 79408 h 79407"/>
            </a:gdLst>
            <a:ahLst/>
            <a:cxnLst>
              <a:cxn ang="0">
                <a:pos x="connsiteX0" y="connsiteY0"/>
              </a:cxn>
              <a:cxn ang="0">
                <a:pos x="connsiteX1" y="connsiteY1"/>
              </a:cxn>
            </a:cxnLst>
            <a:rect l="l" t="t" r="r" b="b"/>
            <a:pathLst>
              <a:path w="59282" h="79407">
                <a:moveTo>
                  <a:pt x="0" y="0"/>
                </a:moveTo>
                <a:lnTo>
                  <a:pt x="59283" y="7940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38">
            <a:extLst>
              <a:ext uri="{FF2B5EF4-FFF2-40B4-BE49-F238E27FC236}">
                <a16:creationId xmlns:a16="http://schemas.microsoft.com/office/drawing/2014/main" id="{8FCF3247-2A4D-486E-A776-66D7382BD993}"/>
              </a:ext>
            </a:extLst>
          </p:cNvPr>
          <p:cNvSpPr/>
          <p:nvPr/>
        </p:nvSpPr>
        <p:spPr>
          <a:xfrm>
            <a:off x="4684894" y="4987380"/>
            <a:ext cx="49012" cy="65564"/>
          </a:xfrm>
          <a:custGeom>
            <a:avLst/>
            <a:gdLst>
              <a:gd name="connsiteX0" fmla="*/ 0 w 59360"/>
              <a:gd name="connsiteY0" fmla="*/ 0 h 79407"/>
              <a:gd name="connsiteX1" fmla="*/ 59361 w 59360"/>
              <a:gd name="connsiteY1" fmla="*/ 79408 h 79407"/>
            </a:gdLst>
            <a:ahLst/>
            <a:cxnLst>
              <a:cxn ang="0">
                <a:pos x="connsiteX0" y="connsiteY0"/>
              </a:cxn>
              <a:cxn ang="0">
                <a:pos x="connsiteX1" y="connsiteY1"/>
              </a:cxn>
            </a:cxnLst>
            <a:rect l="l" t="t" r="r" b="b"/>
            <a:pathLst>
              <a:path w="59360" h="79407">
                <a:moveTo>
                  <a:pt x="0" y="0"/>
                </a:moveTo>
                <a:lnTo>
                  <a:pt x="59361" y="79408"/>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a16="http://schemas.microsoft.com/office/drawing/2014/main" id="{48D9B846-156F-4F76-BD15-17E610E023D4}"/>
              </a:ext>
            </a:extLst>
          </p:cNvPr>
          <p:cNvSpPr/>
          <p:nvPr/>
        </p:nvSpPr>
        <p:spPr>
          <a:xfrm>
            <a:off x="3090469" y="6210832"/>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A122A40F-2E56-46EB-B069-80F9F63B24E8}"/>
              </a:ext>
            </a:extLst>
          </p:cNvPr>
          <p:cNvSpPr/>
          <p:nvPr/>
        </p:nvSpPr>
        <p:spPr>
          <a:xfrm>
            <a:off x="3535447" y="5869418"/>
            <a:ext cx="27758" cy="37999"/>
          </a:xfrm>
          <a:custGeom>
            <a:avLst/>
            <a:gdLst>
              <a:gd name="connsiteX0" fmla="*/ 0 w 33619"/>
              <a:gd name="connsiteY0" fmla="*/ 0 h 46022"/>
              <a:gd name="connsiteX1" fmla="*/ 33620 w 33619"/>
              <a:gd name="connsiteY1" fmla="*/ 46022 h 46022"/>
            </a:gdLst>
            <a:ahLst/>
            <a:cxnLst>
              <a:cxn ang="0">
                <a:pos x="connsiteX0" y="connsiteY0"/>
              </a:cxn>
              <a:cxn ang="0">
                <a:pos x="connsiteX1" y="connsiteY1"/>
              </a:cxn>
            </a:cxnLst>
            <a:rect l="l" t="t" r="r" b="b"/>
            <a:pathLst>
              <a:path w="33619" h="46022">
                <a:moveTo>
                  <a:pt x="0" y="0"/>
                </a:moveTo>
                <a:lnTo>
                  <a:pt x="33620"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41">
            <a:extLst>
              <a:ext uri="{FF2B5EF4-FFF2-40B4-BE49-F238E27FC236}">
                <a16:creationId xmlns:a16="http://schemas.microsoft.com/office/drawing/2014/main" id="{C6DBCF4D-7ABC-4420-BA88-42BE93974D90}"/>
              </a:ext>
            </a:extLst>
          </p:cNvPr>
          <p:cNvSpPr/>
          <p:nvPr/>
        </p:nvSpPr>
        <p:spPr>
          <a:xfrm>
            <a:off x="3980425" y="5528004"/>
            <a:ext cx="27758" cy="37935"/>
          </a:xfrm>
          <a:custGeom>
            <a:avLst/>
            <a:gdLst>
              <a:gd name="connsiteX0" fmla="*/ 0 w 33619"/>
              <a:gd name="connsiteY0" fmla="*/ 0 h 45944"/>
              <a:gd name="connsiteX1" fmla="*/ 33620 w 33619"/>
              <a:gd name="connsiteY1" fmla="*/ 45944 h 45944"/>
            </a:gdLst>
            <a:ahLst/>
            <a:cxnLst>
              <a:cxn ang="0">
                <a:pos x="connsiteX0" y="connsiteY0"/>
              </a:cxn>
              <a:cxn ang="0">
                <a:pos x="connsiteX1" y="connsiteY1"/>
              </a:cxn>
            </a:cxnLst>
            <a:rect l="l" t="t" r="r" b="b"/>
            <a:pathLst>
              <a:path w="33619" h="45944">
                <a:moveTo>
                  <a:pt x="0" y="0"/>
                </a:moveTo>
                <a:lnTo>
                  <a:pt x="33620"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42">
            <a:extLst>
              <a:ext uri="{FF2B5EF4-FFF2-40B4-BE49-F238E27FC236}">
                <a16:creationId xmlns:a16="http://schemas.microsoft.com/office/drawing/2014/main" id="{942E91FF-109F-4EDB-83C5-F13AACFF8F92}"/>
              </a:ext>
            </a:extLst>
          </p:cNvPr>
          <p:cNvSpPr/>
          <p:nvPr/>
        </p:nvSpPr>
        <p:spPr>
          <a:xfrm>
            <a:off x="4425339" y="5186524"/>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3">
            <a:extLst>
              <a:ext uri="{FF2B5EF4-FFF2-40B4-BE49-F238E27FC236}">
                <a16:creationId xmlns:a16="http://schemas.microsoft.com/office/drawing/2014/main" id="{B96B991C-DFA6-4A2B-A17E-07F313E8615D}"/>
              </a:ext>
            </a:extLst>
          </p:cNvPr>
          <p:cNvSpPr/>
          <p:nvPr/>
        </p:nvSpPr>
        <p:spPr>
          <a:xfrm>
            <a:off x="3312925" y="6040155"/>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4">
            <a:extLst>
              <a:ext uri="{FF2B5EF4-FFF2-40B4-BE49-F238E27FC236}">
                <a16:creationId xmlns:a16="http://schemas.microsoft.com/office/drawing/2014/main" id="{48EBC4AA-61B8-448E-9359-9D2C28AEB4BE}"/>
              </a:ext>
            </a:extLst>
          </p:cNvPr>
          <p:cNvSpPr/>
          <p:nvPr/>
        </p:nvSpPr>
        <p:spPr>
          <a:xfrm>
            <a:off x="3757904" y="5698678"/>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1C571C7B-76AC-448F-A09A-0489A55489E5}"/>
              </a:ext>
            </a:extLst>
          </p:cNvPr>
          <p:cNvSpPr/>
          <p:nvPr/>
        </p:nvSpPr>
        <p:spPr>
          <a:xfrm>
            <a:off x="4202882" y="5357264"/>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BCD6AA26-C03B-403B-BE2F-E6FD1D47D040}"/>
              </a:ext>
            </a:extLst>
          </p:cNvPr>
          <p:cNvSpPr/>
          <p:nvPr/>
        </p:nvSpPr>
        <p:spPr>
          <a:xfrm>
            <a:off x="4647861" y="5015848"/>
            <a:ext cx="27758" cy="37935"/>
          </a:xfrm>
          <a:custGeom>
            <a:avLst/>
            <a:gdLst>
              <a:gd name="connsiteX0" fmla="*/ 0 w 33619"/>
              <a:gd name="connsiteY0" fmla="*/ 0 h 45944"/>
              <a:gd name="connsiteX1" fmla="*/ 33620 w 33619"/>
              <a:gd name="connsiteY1" fmla="*/ 45944 h 45944"/>
            </a:gdLst>
            <a:ahLst/>
            <a:cxnLst>
              <a:cxn ang="0">
                <a:pos x="connsiteX0" y="connsiteY0"/>
              </a:cxn>
              <a:cxn ang="0">
                <a:pos x="connsiteX1" y="connsiteY1"/>
              </a:cxn>
            </a:cxnLst>
            <a:rect l="l" t="t" r="r" b="b"/>
            <a:pathLst>
              <a:path w="33619" h="45944">
                <a:moveTo>
                  <a:pt x="0" y="0"/>
                </a:moveTo>
                <a:lnTo>
                  <a:pt x="33620"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DEA36820-0828-493A-85C3-A896EBD073C5}"/>
              </a:ext>
            </a:extLst>
          </p:cNvPr>
          <p:cNvSpPr/>
          <p:nvPr/>
        </p:nvSpPr>
        <p:spPr>
          <a:xfrm>
            <a:off x="3201697" y="6125492"/>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1C71F295-DF29-4705-8EAD-5D0BE9E12666}"/>
              </a:ext>
            </a:extLst>
          </p:cNvPr>
          <p:cNvSpPr/>
          <p:nvPr/>
        </p:nvSpPr>
        <p:spPr>
          <a:xfrm>
            <a:off x="3646675" y="5784079"/>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49">
            <a:extLst>
              <a:ext uri="{FF2B5EF4-FFF2-40B4-BE49-F238E27FC236}">
                <a16:creationId xmlns:a16="http://schemas.microsoft.com/office/drawing/2014/main" id="{9BBF0F9B-EE39-45BF-862C-B4124170C8E0}"/>
              </a:ext>
            </a:extLst>
          </p:cNvPr>
          <p:cNvSpPr/>
          <p:nvPr/>
        </p:nvSpPr>
        <p:spPr>
          <a:xfrm>
            <a:off x="4091654" y="5442599"/>
            <a:ext cx="27758" cy="37999"/>
          </a:xfrm>
          <a:custGeom>
            <a:avLst/>
            <a:gdLst>
              <a:gd name="connsiteX0" fmla="*/ 0 w 33619"/>
              <a:gd name="connsiteY0" fmla="*/ 0 h 46022"/>
              <a:gd name="connsiteX1" fmla="*/ 33619 w 33619"/>
              <a:gd name="connsiteY1" fmla="*/ 46022 h 46022"/>
            </a:gdLst>
            <a:ahLst/>
            <a:cxnLst>
              <a:cxn ang="0">
                <a:pos x="connsiteX0" y="connsiteY0"/>
              </a:cxn>
              <a:cxn ang="0">
                <a:pos x="connsiteX1" y="connsiteY1"/>
              </a:cxn>
            </a:cxnLst>
            <a:rect l="l" t="t" r="r" b="b"/>
            <a:pathLst>
              <a:path w="33619" h="46022">
                <a:moveTo>
                  <a:pt x="0" y="0"/>
                </a:moveTo>
                <a:lnTo>
                  <a:pt x="33619"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50">
            <a:extLst>
              <a:ext uri="{FF2B5EF4-FFF2-40B4-BE49-F238E27FC236}">
                <a16:creationId xmlns:a16="http://schemas.microsoft.com/office/drawing/2014/main" id="{24E5BBD5-6C3A-4E06-8BF0-39A062F6853A}"/>
              </a:ext>
            </a:extLst>
          </p:cNvPr>
          <p:cNvSpPr/>
          <p:nvPr/>
        </p:nvSpPr>
        <p:spPr>
          <a:xfrm>
            <a:off x="4536568" y="5101185"/>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51">
            <a:extLst>
              <a:ext uri="{FF2B5EF4-FFF2-40B4-BE49-F238E27FC236}">
                <a16:creationId xmlns:a16="http://schemas.microsoft.com/office/drawing/2014/main" id="{C6D02062-D0AB-4360-93FD-1FAA0641A36C}"/>
              </a:ext>
            </a:extLst>
          </p:cNvPr>
          <p:cNvSpPr/>
          <p:nvPr/>
        </p:nvSpPr>
        <p:spPr>
          <a:xfrm>
            <a:off x="3424219" y="5954753"/>
            <a:ext cx="27758" cy="37999"/>
          </a:xfrm>
          <a:custGeom>
            <a:avLst/>
            <a:gdLst>
              <a:gd name="connsiteX0" fmla="*/ 0 w 33619"/>
              <a:gd name="connsiteY0" fmla="*/ 0 h 46022"/>
              <a:gd name="connsiteX1" fmla="*/ 33620 w 33619"/>
              <a:gd name="connsiteY1" fmla="*/ 46022 h 46022"/>
            </a:gdLst>
            <a:ahLst/>
            <a:cxnLst>
              <a:cxn ang="0">
                <a:pos x="connsiteX0" y="connsiteY0"/>
              </a:cxn>
              <a:cxn ang="0">
                <a:pos x="connsiteX1" y="connsiteY1"/>
              </a:cxn>
            </a:cxnLst>
            <a:rect l="l" t="t" r="r" b="b"/>
            <a:pathLst>
              <a:path w="33619" h="46022">
                <a:moveTo>
                  <a:pt x="0" y="0"/>
                </a:moveTo>
                <a:lnTo>
                  <a:pt x="33620"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52">
            <a:extLst>
              <a:ext uri="{FF2B5EF4-FFF2-40B4-BE49-F238E27FC236}">
                <a16:creationId xmlns:a16="http://schemas.microsoft.com/office/drawing/2014/main" id="{13219989-B9C6-48F2-9E8D-ECF948055D41}"/>
              </a:ext>
            </a:extLst>
          </p:cNvPr>
          <p:cNvSpPr/>
          <p:nvPr/>
        </p:nvSpPr>
        <p:spPr>
          <a:xfrm>
            <a:off x="3869132" y="5613339"/>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Shape 53">
            <a:extLst>
              <a:ext uri="{FF2B5EF4-FFF2-40B4-BE49-F238E27FC236}">
                <a16:creationId xmlns:a16="http://schemas.microsoft.com/office/drawing/2014/main" id="{4232EF2A-5073-4E22-B439-2CA91682ACE8}"/>
              </a:ext>
            </a:extLst>
          </p:cNvPr>
          <p:cNvSpPr/>
          <p:nvPr/>
        </p:nvSpPr>
        <p:spPr>
          <a:xfrm>
            <a:off x="4314111" y="5271925"/>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Shape 54">
            <a:extLst>
              <a:ext uri="{FF2B5EF4-FFF2-40B4-BE49-F238E27FC236}">
                <a16:creationId xmlns:a16="http://schemas.microsoft.com/office/drawing/2014/main" id="{CAACF3AD-DA12-4EF2-AA8F-95DD0BC15A23}"/>
              </a:ext>
            </a:extLst>
          </p:cNvPr>
          <p:cNvSpPr/>
          <p:nvPr/>
        </p:nvSpPr>
        <p:spPr>
          <a:xfrm>
            <a:off x="4759089" y="4930446"/>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Shape 55">
            <a:extLst>
              <a:ext uri="{FF2B5EF4-FFF2-40B4-BE49-F238E27FC236}">
                <a16:creationId xmlns:a16="http://schemas.microsoft.com/office/drawing/2014/main" id="{356F8191-12E9-45B1-A9FB-6D421D354B8F}"/>
              </a:ext>
            </a:extLst>
          </p:cNvPr>
          <p:cNvSpPr/>
          <p:nvPr/>
        </p:nvSpPr>
        <p:spPr>
          <a:xfrm>
            <a:off x="3053371" y="6239297"/>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BB50773A-B244-43F2-A5B3-B52AC9296E5E}"/>
              </a:ext>
            </a:extLst>
          </p:cNvPr>
          <p:cNvSpPr/>
          <p:nvPr/>
        </p:nvSpPr>
        <p:spPr>
          <a:xfrm>
            <a:off x="3498349" y="5897883"/>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95907A29-3E83-4203-AE91-0166D485AB13}"/>
              </a:ext>
            </a:extLst>
          </p:cNvPr>
          <p:cNvSpPr/>
          <p:nvPr/>
        </p:nvSpPr>
        <p:spPr>
          <a:xfrm>
            <a:off x="3943328" y="5556404"/>
            <a:ext cx="27758" cy="37999"/>
          </a:xfrm>
          <a:custGeom>
            <a:avLst/>
            <a:gdLst>
              <a:gd name="connsiteX0" fmla="*/ 0 w 33619"/>
              <a:gd name="connsiteY0" fmla="*/ 0 h 46022"/>
              <a:gd name="connsiteX1" fmla="*/ 33620 w 33619"/>
              <a:gd name="connsiteY1" fmla="*/ 46022 h 46022"/>
            </a:gdLst>
            <a:ahLst/>
            <a:cxnLst>
              <a:cxn ang="0">
                <a:pos x="connsiteX0" y="connsiteY0"/>
              </a:cxn>
              <a:cxn ang="0">
                <a:pos x="connsiteX1" y="connsiteY1"/>
              </a:cxn>
            </a:cxnLst>
            <a:rect l="l" t="t" r="r" b="b"/>
            <a:pathLst>
              <a:path w="33619" h="46022">
                <a:moveTo>
                  <a:pt x="0" y="0"/>
                </a:moveTo>
                <a:lnTo>
                  <a:pt x="33620"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4FB4410F-CB6C-457C-88A3-8E4A2D50B352}"/>
              </a:ext>
            </a:extLst>
          </p:cNvPr>
          <p:cNvSpPr/>
          <p:nvPr/>
        </p:nvSpPr>
        <p:spPr>
          <a:xfrm>
            <a:off x="4388306" y="5214990"/>
            <a:ext cx="27758" cy="37999"/>
          </a:xfrm>
          <a:custGeom>
            <a:avLst/>
            <a:gdLst>
              <a:gd name="connsiteX0" fmla="*/ 0 w 33619"/>
              <a:gd name="connsiteY0" fmla="*/ 0 h 46022"/>
              <a:gd name="connsiteX1" fmla="*/ 33619 w 33619"/>
              <a:gd name="connsiteY1" fmla="*/ 46022 h 46022"/>
            </a:gdLst>
            <a:ahLst/>
            <a:cxnLst>
              <a:cxn ang="0">
                <a:pos x="connsiteX0" y="connsiteY0"/>
              </a:cxn>
              <a:cxn ang="0">
                <a:pos x="connsiteX1" y="connsiteY1"/>
              </a:cxn>
            </a:cxnLst>
            <a:rect l="l" t="t" r="r" b="b"/>
            <a:pathLst>
              <a:path w="33619" h="46022">
                <a:moveTo>
                  <a:pt x="0" y="0"/>
                </a:moveTo>
                <a:lnTo>
                  <a:pt x="33619"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912F581D-1CA0-462C-B87D-D5DC336595A2}"/>
              </a:ext>
            </a:extLst>
          </p:cNvPr>
          <p:cNvSpPr/>
          <p:nvPr/>
        </p:nvSpPr>
        <p:spPr>
          <a:xfrm>
            <a:off x="3275892" y="6068558"/>
            <a:ext cx="27758" cy="37999"/>
          </a:xfrm>
          <a:custGeom>
            <a:avLst/>
            <a:gdLst>
              <a:gd name="connsiteX0" fmla="*/ 0 w 33619"/>
              <a:gd name="connsiteY0" fmla="*/ 0 h 46022"/>
              <a:gd name="connsiteX1" fmla="*/ 33620 w 33619"/>
              <a:gd name="connsiteY1" fmla="*/ 46022 h 46022"/>
            </a:gdLst>
            <a:ahLst/>
            <a:cxnLst>
              <a:cxn ang="0">
                <a:pos x="connsiteX0" y="connsiteY0"/>
              </a:cxn>
              <a:cxn ang="0">
                <a:pos x="connsiteX1" y="connsiteY1"/>
              </a:cxn>
            </a:cxnLst>
            <a:rect l="l" t="t" r="r" b="b"/>
            <a:pathLst>
              <a:path w="33619" h="46022">
                <a:moveTo>
                  <a:pt x="0" y="0"/>
                </a:moveTo>
                <a:lnTo>
                  <a:pt x="33620"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3FB65A98-128B-4B99-B8AE-5FEBFC476D83}"/>
              </a:ext>
            </a:extLst>
          </p:cNvPr>
          <p:cNvSpPr/>
          <p:nvPr/>
        </p:nvSpPr>
        <p:spPr>
          <a:xfrm>
            <a:off x="3720806" y="5727143"/>
            <a:ext cx="27823" cy="37999"/>
          </a:xfrm>
          <a:custGeom>
            <a:avLst/>
            <a:gdLst>
              <a:gd name="connsiteX0" fmla="*/ 0 w 33697"/>
              <a:gd name="connsiteY0" fmla="*/ 0 h 46022"/>
              <a:gd name="connsiteX1" fmla="*/ 33697 w 33697"/>
              <a:gd name="connsiteY1" fmla="*/ 46022 h 46022"/>
            </a:gdLst>
            <a:ahLst/>
            <a:cxnLst>
              <a:cxn ang="0">
                <a:pos x="connsiteX0" y="connsiteY0"/>
              </a:cxn>
              <a:cxn ang="0">
                <a:pos x="connsiteX1" y="connsiteY1"/>
              </a:cxn>
            </a:cxnLst>
            <a:rect l="l" t="t" r="r" b="b"/>
            <a:pathLst>
              <a:path w="33697" h="46022">
                <a:moveTo>
                  <a:pt x="0" y="0"/>
                </a:moveTo>
                <a:lnTo>
                  <a:pt x="33697"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39186081-5F4A-4C80-BE34-26E509A40510}"/>
              </a:ext>
            </a:extLst>
          </p:cNvPr>
          <p:cNvSpPr/>
          <p:nvPr/>
        </p:nvSpPr>
        <p:spPr>
          <a:xfrm>
            <a:off x="4165785" y="5385729"/>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92F848AB-4B3F-44AE-A22B-0A8F5E81F1EE}"/>
              </a:ext>
            </a:extLst>
          </p:cNvPr>
          <p:cNvSpPr/>
          <p:nvPr/>
        </p:nvSpPr>
        <p:spPr>
          <a:xfrm>
            <a:off x="4610763" y="5044251"/>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BBB92490-B210-4E16-9CB8-BC46F338D91F}"/>
              </a:ext>
            </a:extLst>
          </p:cNvPr>
          <p:cNvSpPr/>
          <p:nvPr/>
        </p:nvSpPr>
        <p:spPr>
          <a:xfrm>
            <a:off x="3164599" y="6153962"/>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Shape 64">
            <a:extLst>
              <a:ext uri="{FF2B5EF4-FFF2-40B4-BE49-F238E27FC236}">
                <a16:creationId xmlns:a16="http://schemas.microsoft.com/office/drawing/2014/main" id="{6D451E1D-6B0A-4FB3-9B52-2FFB0BEA533B}"/>
              </a:ext>
            </a:extLst>
          </p:cNvPr>
          <p:cNvSpPr/>
          <p:nvPr/>
        </p:nvSpPr>
        <p:spPr>
          <a:xfrm>
            <a:off x="3609578" y="5812482"/>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3880C2A5-45B0-4966-A463-66CCC0250307}"/>
              </a:ext>
            </a:extLst>
          </p:cNvPr>
          <p:cNvSpPr/>
          <p:nvPr/>
        </p:nvSpPr>
        <p:spPr>
          <a:xfrm>
            <a:off x="4054556" y="5471069"/>
            <a:ext cx="27823" cy="37999"/>
          </a:xfrm>
          <a:custGeom>
            <a:avLst/>
            <a:gdLst>
              <a:gd name="connsiteX0" fmla="*/ 0 w 33697"/>
              <a:gd name="connsiteY0" fmla="*/ 0 h 46022"/>
              <a:gd name="connsiteX1" fmla="*/ 33697 w 33697"/>
              <a:gd name="connsiteY1" fmla="*/ 46022 h 46022"/>
            </a:gdLst>
            <a:ahLst/>
            <a:cxnLst>
              <a:cxn ang="0">
                <a:pos x="connsiteX0" y="connsiteY0"/>
              </a:cxn>
              <a:cxn ang="0">
                <a:pos x="connsiteX1" y="connsiteY1"/>
              </a:cxn>
            </a:cxnLst>
            <a:rect l="l" t="t" r="r" b="b"/>
            <a:pathLst>
              <a:path w="33697" h="46022">
                <a:moveTo>
                  <a:pt x="0" y="0"/>
                </a:moveTo>
                <a:lnTo>
                  <a:pt x="33697"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Shape 66">
            <a:extLst>
              <a:ext uri="{FF2B5EF4-FFF2-40B4-BE49-F238E27FC236}">
                <a16:creationId xmlns:a16="http://schemas.microsoft.com/office/drawing/2014/main" id="{2C176626-05BC-4915-B80E-E2402C5F7403}"/>
              </a:ext>
            </a:extLst>
          </p:cNvPr>
          <p:cNvSpPr/>
          <p:nvPr/>
        </p:nvSpPr>
        <p:spPr>
          <a:xfrm>
            <a:off x="4499535" y="5129655"/>
            <a:ext cx="27758" cy="37935"/>
          </a:xfrm>
          <a:custGeom>
            <a:avLst/>
            <a:gdLst>
              <a:gd name="connsiteX0" fmla="*/ 0 w 33619"/>
              <a:gd name="connsiteY0" fmla="*/ 0 h 45944"/>
              <a:gd name="connsiteX1" fmla="*/ 33620 w 33619"/>
              <a:gd name="connsiteY1" fmla="*/ 45944 h 45944"/>
            </a:gdLst>
            <a:ahLst/>
            <a:cxnLst>
              <a:cxn ang="0">
                <a:pos x="connsiteX0" y="connsiteY0"/>
              </a:cxn>
              <a:cxn ang="0">
                <a:pos x="connsiteX1" y="connsiteY1"/>
              </a:cxn>
            </a:cxnLst>
            <a:rect l="l" t="t" r="r" b="b"/>
            <a:pathLst>
              <a:path w="33619" h="45944">
                <a:moveTo>
                  <a:pt x="0" y="0"/>
                </a:moveTo>
                <a:lnTo>
                  <a:pt x="33620"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9731228E-53B8-4D0B-B258-DD134E855ECB}"/>
              </a:ext>
            </a:extLst>
          </p:cNvPr>
          <p:cNvSpPr/>
          <p:nvPr/>
        </p:nvSpPr>
        <p:spPr>
          <a:xfrm>
            <a:off x="3387121" y="5983222"/>
            <a:ext cx="27758" cy="37999"/>
          </a:xfrm>
          <a:custGeom>
            <a:avLst/>
            <a:gdLst>
              <a:gd name="connsiteX0" fmla="*/ 0 w 33619"/>
              <a:gd name="connsiteY0" fmla="*/ 0 h 46022"/>
              <a:gd name="connsiteX1" fmla="*/ 33620 w 33619"/>
              <a:gd name="connsiteY1" fmla="*/ 46022 h 46022"/>
            </a:gdLst>
            <a:ahLst/>
            <a:cxnLst>
              <a:cxn ang="0">
                <a:pos x="connsiteX0" y="connsiteY0"/>
              </a:cxn>
              <a:cxn ang="0">
                <a:pos x="connsiteX1" y="connsiteY1"/>
              </a:cxn>
            </a:cxnLst>
            <a:rect l="l" t="t" r="r" b="b"/>
            <a:pathLst>
              <a:path w="33619" h="46022">
                <a:moveTo>
                  <a:pt x="0" y="0"/>
                </a:moveTo>
                <a:lnTo>
                  <a:pt x="33620"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EBE8D33C-36B2-4EB4-A005-AD769E8BF5B2}"/>
              </a:ext>
            </a:extLst>
          </p:cNvPr>
          <p:cNvSpPr/>
          <p:nvPr/>
        </p:nvSpPr>
        <p:spPr>
          <a:xfrm>
            <a:off x="3832099" y="5641806"/>
            <a:ext cx="27758" cy="37935"/>
          </a:xfrm>
          <a:custGeom>
            <a:avLst/>
            <a:gdLst>
              <a:gd name="connsiteX0" fmla="*/ 0 w 33619"/>
              <a:gd name="connsiteY0" fmla="*/ 0 h 45944"/>
              <a:gd name="connsiteX1" fmla="*/ 33620 w 33619"/>
              <a:gd name="connsiteY1" fmla="*/ 45944 h 45944"/>
            </a:gdLst>
            <a:ahLst/>
            <a:cxnLst>
              <a:cxn ang="0">
                <a:pos x="connsiteX0" y="connsiteY0"/>
              </a:cxn>
              <a:cxn ang="0">
                <a:pos x="connsiteX1" y="connsiteY1"/>
              </a:cxn>
            </a:cxnLst>
            <a:rect l="l" t="t" r="r" b="b"/>
            <a:pathLst>
              <a:path w="33619" h="45944">
                <a:moveTo>
                  <a:pt x="0" y="0"/>
                </a:moveTo>
                <a:lnTo>
                  <a:pt x="33620"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18108C84-9B8A-4CCE-9E1C-7554DDDB54F9}"/>
              </a:ext>
            </a:extLst>
          </p:cNvPr>
          <p:cNvSpPr/>
          <p:nvPr/>
        </p:nvSpPr>
        <p:spPr>
          <a:xfrm>
            <a:off x="4277014" y="5300392"/>
            <a:ext cx="27823" cy="37935"/>
          </a:xfrm>
          <a:custGeom>
            <a:avLst/>
            <a:gdLst>
              <a:gd name="connsiteX0" fmla="*/ 0 w 33697"/>
              <a:gd name="connsiteY0" fmla="*/ 0 h 45944"/>
              <a:gd name="connsiteX1" fmla="*/ 33698 w 33697"/>
              <a:gd name="connsiteY1" fmla="*/ 45944 h 45944"/>
            </a:gdLst>
            <a:ahLst/>
            <a:cxnLst>
              <a:cxn ang="0">
                <a:pos x="connsiteX0" y="connsiteY0"/>
              </a:cxn>
              <a:cxn ang="0">
                <a:pos x="connsiteX1" y="connsiteY1"/>
              </a:cxn>
            </a:cxnLst>
            <a:rect l="l" t="t" r="r" b="b"/>
            <a:pathLst>
              <a:path w="33697" h="45944">
                <a:moveTo>
                  <a:pt x="0" y="0"/>
                </a:moveTo>
                <a:lnTo>
                  <a:pt x="33698" y="45944"/>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1C53166E-9C3A-4661-AEE9-5C00E4C05618}"/>
              </a:ext>
            </a:extLst>
          </p:cNvPr>
          <p:cNvSpPr/>
          <p:nvPr/>
        </p:nvSpPr>
        <p:spPr>
          <a:xfrm>
            <a:off x="4721992" y="4958915"/>
            <a:ext cx="27823" cy="37999"/>
          </a:xfrm>
          <a:custGeom>
            <a:avLst/>
            <a:gdLst>
              <a:gd name="connsiteX0" fmla="*/ 0 w 33697"/>
              <a:gd name="connsiteY0" fmla="*/ 0 h 46022"/>
              <a:gd name="connsiteX1" fmla="*/ 33698 w 33697"/>
              <a:gd name="connsiteY1" fmla="*/ 46022 h 46022"/>
            </a:gdLst>
            <a:ahLst/>
            <a:cxnLst>
              <a:cxn ang="0">
                <a:pos x="connsiteX0" y="connsiteY0"/>
              </a:cxn>
              <a:cxn ang="0">
                <a:pos x="connsiteX1" y="connsiteY1"/>
              </a:cxn>
            </a:cxnLst>
            <a:rect l="l" t="t" r="r" b="b"/>
            <a:pathLst>
              <a:path w="33697" h="46022">
                <a:moveTo>
                  <a:pt x="0" y="0"/>
                </a:moveTo>
                <a:lnTo>
                  <a:pt x="33698" y="46022"/>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2" name="Graphic 5">
            <a:extLst>
              <a:ext uri="{FF2B5EF4-FFF2-40B4-BE49-F238E27FC236}">
                <a16:creationId xmlns:a16="http://schemas.microsoft.com/office/drawing/2014/main" id="{43217196-0125-47FF-8BD9-AB4EC9820574}"/>
              </a:ext>
            </a:extLst>
          </p:cNvPr>
          <p:cNvGrpSpPr/>
          <p:nvPr/>
        </p:nvGrpSpPr>
        <p:grpSpPr>
          <a:xfrm>
            <a:off x="312782" y="2021953"/>
            <a:ext cx="2783837" cy="4516735"/>
            <a:chOff x="15600" y="850037"/>
            <a:chExt cx="3371596" cy="5470366"/>
          </a:xfrm>
          <a:noFill/>
        </p:grpSpPr>
        <p:sp>
          <p:nvSpPr>
            <p:cNvPr id="157" name="Freeform: Shape 156">
              <a:extLst>
                <a:ext uri="{FF2B5EF4-FFF2-40B4-BE49-F238E27FC236}">
                  <a16:creationId xmlns:a16="http://schemas.microsoft.com/office/drawing/2014/main" id="{FC9C1979-41D8-423E-B9DC-AEB782683AD6}"/>
                </a:ext>
              </a:extLst>
            </p:cNvPr>
            <p:cNvSpPr/>
            <p:nvPr/>
          </p:nvSpPr>
          <p:spPr>
            <a:xfrm>
              <a:off x="3292506" y="6225713"/>
              <a:ext cx="94690" cy="94690"/>
            </a:xfrm>
            <a:custGeom>
              <a:avLst/>
              <a:gdLst>
                <a:gd name="connsiteX0" fmla="*/ 76168 w 94690"/>
                <a:gd name="connsiteY0" fmla="*/ 84904 h 94690"/>
                <a:gd name="connsiteX1" fmla="*/ 84904 w 94690"/>
                <a:gd name="connsiteY1" fmla="*/ 18523 h 94690"/>
                <a:gd name="connsiteX2" fmla="*/ 18523 w 94690"/>
                <a:gd name="connsiteY2" fmla="*/ 9786 h 94690"/>
                <a:gd name="connsiteX3" fmla="*/ 9786 w 94690"/>
                <a:gd name="connsiteY3" fmla="*/ 76168 h 94690"/>
                <a:gd name="connsiteX4" fmla="*/ 76168 w 94690"/>
                <a:gd name="connsiteY4" fmla="*/ 84904 h 9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0" h="94690">
                  <a:moveTo>
                    <a:pt x="76168" y="84904"/>
                  </a:moveTo>
                  <a:cubicBezTo>
                    <a:pt x="96917" y="68991"/>
                    <a:pt x="100817" y="39272"/>
                    <a:pt x="84904" y="18523"/>
                  </a:cubicBezTo>
                  <a:cubicBezTo>
                    <a:pt x="68991" y="-2226"/>
                    <a:pt x="39272" y="-6126"/>
                    <a:pt x="18523" y="9786"/>
                  </a:cubicBezTo>
                  <a:cubicBezTo>
                    <a:pt x="-2226" y="25699"/>
                    <a:pt x="-6126" y="55419"/>
                    <a:pt x="9786" y="76168"/>
                  </a:cubicBezTo>
                  <a:cubicBezTo>
                    <a:pt x="25699" y="96917"/>
                    <a:pt x="55419" y="100817"/>
                    <a:pt x="76168" y="84904"/>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57">
              <a:extLst>
                <a:ext uri="{FF2B5EF4-FFF2-40B4-BE49-F238E27FC236}">
                  <a16:creationId xmlns:a16="http://schemas.microsoft.com/office/drawing/2014/main" id="{B89FAC1A-F193-4E2F-B68A-4E04872DF7E8}"/>
                </a:ext>
              </a:extLst>
            </p:cNvPr>
            <p:cNvSpPr/>
            <p:nvPr/>
          </p:nvSpPr>
          <p:spPr>
            <a:xfrm>
              <a:off x="19320" y="1044548"/>
              <a:ext cx="455903" cy="458593"/>
            </a:xfrm>
            <a:custGeom>
              <a:avLst/>
              <a:gdLst>
                <a:gd name="connsiteX0" fmla="*/ 334037 w 455903"/>
                <a:gd name="connsiteY0" fmla="*/ 433107 h 458593"/>
                <a:gd name="connsiteX1" fmla="*/ 429670 w 455903"/>
                <a:gd name="connsiteY1" fmla="*/ 124290 h 458593"/>
                <a:gd name="connsiteX2" fmla="*/ 121867 w 455903"/>
                <a:gd name="connsiteY2" fmla="*/ 25537 h 458593"/>
                <a:gd name="connsiteX3" fmla="*/ 26234 w 455903"/>
                <a:gd name="connsiteY3" fmla="*/ 334276 h 458593"/>
                <a:gd name="connsiteX4" fmla="*/ 334037 w 455903"/>
                <a:gd name="connsiteY4" fmla="*/ 433107 h 45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03" h="458593">
                  <a:moveTo>
                    <a:pt x="334037" y="433107"/>
                  </a:moveTo>
                  <a:cubicBezTo>
                    <a:pt x="445427" y="375072"/>
                    <a:pt x="488251" y="236850"/>
                    <a:pt x="429670" y="124290"/>
                  </a:cubicBezTo>
                  <a:cubicBezTo>
                    <a:pt x="371089" y="11730"/>
                    <a:pt x="233256" y="-32498"/>
                    <a:pt x="121867" y="25537"/>
                  </a:cubicBezTo>
                  <a:cubicBezTo>
                    <a:pt x="10477" y="83494"/>
                    <a:pt x="-32347" y="221717"/>
                    <a:pt x="26234" y="334276"/>
                  </a:cubicBezTo>
                  <a:cubicBezTo>
                    <a:pt x="84815" y="446836"/>
                    <a:pt x="222648" y="491064"/>
                    <a:pt x="334037" y="433107"/>
                  </a:cubicBezTo>
                  <a:close/>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58">
              <a:extLst>
                <a:ext uri="{FF2B5EF4-FFF2-40B4-BE49-F238E27FC236}">
                  <a16:creationId xmlns:a16="http://schemas.microsoft.com/office/drawing/2014/main" id="{30B1793D-A3F8-47CE-BD76-3878E30B2C10}"/>
                </a:ext>
              </a:extLst>
            </p:cNvPr>
            <p:cNvSpPr/>
            <p:nvPr/>
          </p:nvSpPr>
          <p:spPr>
            <a:xfrm>
              <a:off x="27769" y="850037"/>
              <a:ext cx="105383" cy="206554"/>
            </a:xfrm>
            <a:custGeom>
              <a:avLst/>
              <a:gdLst>
                <a:gd name="connsiteX0" fmla="*/ 105383 w 105383"/>
                <a:gd name="connsiteY0" fmla="*/ 206554 h 206554"/>
                <a:gd name="connsiteX1" fmla="*/ 0 w 105383"/>
                <a:gd name="connsiteY1" fmla="*/ 0 h 206554"/>
              </a:gdLst>
              <a:ahLst/>
              <a:cxnLst>
                <a:cxn ang="0">
                  <a:pos x="connsiteX0" y="connsiteY0"/>
                </a:cxn>
                <a:cxn ang="0">
                  <a:pos x="connsiteX1" y="connsiteY1"/>
                </a:cxn>
              </a:cxnLst>
              <a:rect l="l" t="t" r="r" b="b"/>
              <a:pathLst>
                <a:path w="105383" h="206554">
                  <a:moveTo>
                    <a:pt x="105383" y="206554"/>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59">
              <a:extLst>
                <a:ext uri="{FF2B5EF4-FFF2-40B4-BE49-F238E27FC236}">
                  <a16:creationId xmlns:a16="http://schemas.microsoft.com/office/drawing/2014/main" id="{BB664E2F-8FFD-40A5-BE3A-FAA17902E34C}"/>
                </a:ext>
              </a:extLst>
            </p:cNvPr>
            <p:cNvSpPr/>
            <p:nvPr/>
          </p:nvSpPr>
          <p:spPr>
            <a:xfrm>
              <a:off x="15600" y="905419"/>
              <a:ext cx="107879" cy="53978"/>
            </a:xfrm>
            <a:custGeom>
              <a:avLst/>
              <a:gdLst>
                <a:gd name="connsiteX0" fmla="*/ 0 w 107879"/>
                <a:gd name="connsiteY0" fmla="*/ 53979 h 53978"/>
                <a:gd name="connsiteX1" fmla="*/ 107879 w 107879"/>
                <a:gd name="connsiteY1" fmla="*/ 0 h 53978"/>
              </a:gdLst>
              <a:ahLst/>
              <a:cxnLst>
                <a:cxn ang="0">
                  <a:pos x="connsiteX0" y="connsiteY0"/>
                </a:cxn>
                <a:cxn ang="0">
                  <a:pos x="connsiteX1" y="connsiteY1"/>
                </a:cxn>
              </a:cxnLst>
              <a:rect l="l" t="t" r="r" b="b"/>
              <a:pathLst>
                <a:path w="107879" h="53978">
                  <a:moveTo>
                    <a:pt x="0" y="53979"/>
                  </a:moveTo>
                  <a:lnTo>
                    <a:pt x="107879"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3" name="Freeform: Shape 72">
            <a:extLst>
              <a:ext uri="{FF2B5EF4-FFF2-40B4-BE49-F238E27FC236}">
                <a16:creationId xmlns:a16="http://schemas.microsoft.com/office/drawing/2014/main" id="{5DB78FCA-615E-4EF6-B4D4-C1F4EF50C621}"/>
              </a:ext>
            </a:extLst>
          </p:cNvPr>
          <p:cNvSpPr/>
          <p:nvPr/>
        </p:nvSpPr>
        <p:spPr>
          <a:xfrm>
            <a:off x="299902" y="1652393"/>
            <a:ext cx="6440" cy="6440"/>
          </a:xfrm>
          <a:custGeom>
            <a:avLst/>
            <a:gdLst/>
            <a:ahLst/>
            <a:cxnLst/>
            <a:rect l="l" t="t" r="r" b="b"/>
            <a:pathLst>
              <a:path w="7800" h="7800"/>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4" name="Graphic 5">
            <a:extLst>
              <a:ext uri="{FF2B5EF4-FFF2-40B4-BE49-F238E27FC236}">
                <a16:creationId xmlns:a16="http://schemas.microsoft.com/office/drawing/2014/main" id="{43217196-0125-47FF-8BD9-AB4EC9820574}"/>
              </a:ext>
            </a:extLst>
          </p:cNvPr>
          <p:cNvGrpSpPr/>
          <p:nvPr/>
        </p:nvGrpSpPr>
        <p:grpSpPr>
          <a:xfrm>
            <a:off x="422010" y="2201485"/>
            <a:ext cx="4081290" cy="1487218"/>
            <a:chOff x="147889" y="1067475"/>
            <a:chExt cx="4942989" cy="1801222"/>
          </a:xfrm>
          <a:noFill/>
        </p:grpSpPr>
        <p:sp>
          <p:nvSpPr>
            <p:cNvPr id="149" name="Freeform: Shape 148">
              <a:extLst>
                <a:ext uri="{FF2B5EF4-FFF2-40B4-BE49-F238E27FC236}">
                  <a16:creationId xmlns:a16="http://schemas.microsoft.com/office/drawing/2014/main" id="{5553669E-3DF0-4998-B7B6-C54E947897B4}"/>
                </a:ext>
              </a:extLst>
            </p:cNvPr>
            <p:cNvSpPr/>
            <p:nvPr/>
          </p:nvSpPr>
          <p:spPr>
            <a:xfrm>
              <a:off x="169970" y="1498638"/>
              <a:ext cx="373716" cy="1370059"/>
            </a:xfrm>
            <a:custGeom>
              <a:avLst/>
              <a:gdLst>
                <a:gd name="connsiteX0" fmla="*/ 0 w 373716"/>
                <a:gd name="connsiteY0" fmla="*/ 0 h 1370059"/>
                <a:gd name="connsiteX1" fmla="*/ 296025 w 373716"/>
                <a:gd name="connsiteY1" fmla="*/ 1370060 h 1370059"/>
                <a:gd name="connsiteX2" fmla="*/ 373716 w 373716"/>
                <a:gd name="connsiteY2" fmla="*/ 988777 h 1370059"/>
                <a:gd name="connsiteX3" fmla="*/ 159206 w 373716"/>
                <a:gd name="connsiteY3" fmla="*/ 8736 h 1370059"/>
              </a:gdLst>
              <a:ahLst/>
              <a:cxnLst>
                <a:cxn ang="0">
                  <a:pos x="connsiteX0" y="connsiteY0"/>
                </a:cxn>
                <a:cxn ang="0">
                  <a:pos x="connsiteX1" y="connsiteY1"/>
                </a:cxn>
                <a:cxn ang="0">
                  <a:pos x="connsiteX2" y="connsiteY2"/>
                </a:cxn>
                <a:cxn ang="0">
                  <a:pos x="connsiteX3" y="connsiteY3"/>
                </a:cxn>
              </a:cxnLst>
              <a:rect l="l" t="t" r="r" b="b"/>
              <a:pathLst>
                <a:path w="373716" h="1370059">
                  <a:moveTo>
                    <a:pt x="0" y="0"/>
                  </a:moveTo>
                  <a:lnTo>
                    <a:pt x="296025" y="1370060"/>
                  </a:lnTo>
                  <a:cubicBezTo>
                    <a:pt x="210376" y="1054924"/>
                    <a:pt x="373716" y="988777"/>
                    <a:pt x="373716" y="988777"/>
                  </a:cubicBezTo>
                  <a:lnTo>
                    <a:pt x="159206" y="8736"/>
                  </a:ln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Shape 149">
              <a:extLst>
                <a:ext uri="{FF2B5EF4-FFF2-40B4-BE49-F238E27FC236}">
                  <a16:creationId xmlns:a16="http://schemas.microsoft.com/office/drawing/2014/main" id="{72022CF3-5C91-4D65-AE59-A9B7CE313E69}"/>
                </a:ext>
              </a:extLst>
            </p:cNvPr>
            <p:cNvSpPr/>
            <p:nvPr/>
          </p:nvSpPr>
          <p:spPr>
            <a:xfrm>
              <a:off x="386353" y="1344659"/>
              <a:ext cx="1034876" cy="1026374"/>
            </a:xfrm>
            <a:custGeom>
              <a:avLst/>
              <a:gdLst>
                <a:gd name="connsiteX0" fmla="*/ 87598 w 1034876"/>
                <a:gd name="connsiteY0" fmla="*/ 0 h 1026374"/>
                <a:gd name="connsiteX1" fmla="*/ 1034877 w 1034876"/>
                <a:gd name="connsiteY1" fmla="*/ 1026375 h 1026374"/>
                <a:gd name="connsiteX2" fmla="*/ 678009 w 1034876"/>
                <a:gd name="connsiteY2" fmla="*/ 872083 h 1026374"/>
                <a:gd name="connsiteX3" fmla="*/ 0 w 1034876"/>
                <a:gd name="connsiteY3" fmla="*/ 133465 h 1026374"/>
              </a:gdLst>
              <a:ahLst/>
              <a:cxnLst>
                <a:cxn ang="0">
                  <a:pos x="connsiteX0" y="connsiteY0"/>
                </a:cxn>
                <a:cxn ang="0">
                  <a:pos x="connsiteX1" y="connsiteY1"/>
                </a:cxn>
                <a:cxn ang="0">
                  <a:pos x="connsiteX2" y="connsiteY2"/>
                </a:cxn>
                <a:cxn ang="0">
                  <a:pos x="connsiteX3" y="connsiteY3"/>
                </a:cxn>
              </a:cxnLst>
              <a:rect l="l" t="t" r="r" b="b"/>
              <a:pathLst>
                <a:path w="1034876" h="1026374">
                  <a:moveTo>
                    <a:pt x="87598" y="0"/>
                  </a:moveTo>
                  <a:lnTo>
                    <a:pt x="1034877" y="1026375"/>
                  </a:lnTo>
                  <a:cubicBezTo>
                    <a:pt x="826529" y="775124"/>
                    <a:pt x="678009" y="872083"/>
                    <a:pt x="678009" y="872083"/>
                  </a:cubicBezTo>
                  <a:lnTo>
                    <a:pt x="0" y="133465"/>
                  </a:lnTo>
                </a:path>
              </a:pathLst>
            </a:custGeom>
            <a:noFill/>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Shape 150">
              <a:extLst>
                <a:ext uri="{FF2B5EF4-FFF2-40B4-BE49-F238E27FC236}">
                  <a16:creationId xmlns:a16="http://schemas.microsoft.com/office/drawing/2014/main" id="{50D2DF14-F71F-459C-9542-5449EBB428B9}"/>
                </a:ext>
              </a:extLst>
            </p:cNvPr>
            <p:cNvSpPr/>
            <p:nvPr/>
          </p:nvSpPr>
          <p:spPr>
            <a:xfrm>
              <a:off x="147889" y="1173713"/>
              <a:ext cx="198843" cy="200159"/>
            </a:xfrm>
            <a:custGeom>
              <a:avLst/>
              <a:gdLst>
                <a:gd name="connsiteX0" fmla="*/ 145717 w 198843"/>
                <a:gd name="connsiteY0" fmla="*/ 189043 h 200159"/>
                <a:gd name="connsiteX1" fmla="*/ 187371 w 198843"/>
                <a:gd name="connsiteY1" fmla="*/ 54252 h 200159"/>
                <a:gd name="connsiteX2" fmla="*/ 53127 w 198843"/>
                <a:gd name="connsiteY2" fmla="*/ 11116 h 200159"/>
                <a:gd name="connsiteX3" fmla="*/ 11473 w 198843"/>
                <a:gd name="connsiteY3" fmla="*/ 145907 h 200159"/>
                <a:gd name="connsiteX4" fmla="*/ 145717 w 198843"/>
                <a:gd name="connsiteY4" fmla="*/ 189043 h 20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43" h="200159">
                  <a:moveTo>
                    <a:pt x="145717" y="189043"/>
                  </a:moveTo>
                  <a:cubicBezTo>
                    <a:pt x="194314" y="163770"/>
                    <a:pt x="212957" y="103395"/>
                    <a:pt x="187371" y="54252"/>
                  </a:cubicBezTo>
                  <a:cubicBezTo>
                    <a:pt x="161786" y="5110"/>
                    <a:pt x="101723" y="-14157"/>
                    <a:pt x="53127" y="11116"/>
                  </a:cubicBezTo>
                  <a:cubicBezTo>
                    <a:pt x="4530" y="36390"/>
                    <a:pt x="-14113" y="96765"/>
                    <a:pt x="11473" y="145907"/>
                  </a:cubicBezTo>
                  <a:cubicBezTo>
                    <a:pt x="36980" y="195049"/>
                    <a:pt x="97121" y="214316"/>
                    <a:pt x="145717" y="189043"/>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Freeform: Shape 151">
              <a:extLst>
                <a:ext uri="{FF2B5EF4-FFF2-40B4-BE49-F238E27FC236}">
                  <a16:creationId xmlns:a16="http://schemas.microsoft.com/office/drawing/2014/main" id="{0CFCF9E7-5716-4E5C-A6F6-85F4663B5BA2}"/>
                </a:ext>
              </a:extLst>
            </p:cNvPr>
            <p:cNvSpPr/>
            <p:nvPr/>
          </p:nvSpPr>
          <p:spPr>
            <a:xfrm>
              <a:off x="4075033" y="1687771"/>
              <a:ext cx="395549" cy="395533"/>
            </a:xfrm>
            <a:custGeom>
              <a:avLst/>
              <a:gdLst>
                <a:gd name="connsiteX0" fmla="*/ 101916 w 395549"/>
                <a:gd name="connsiteY0" fmla="*/ 370701 h 395533"/>
                <a:gd name="connsiteX1" fmla="*/ 370718 w 395549"/>
                <a:gd name="connsiteY1" fmla="*/ 293634 h 395533"/>
                <a:gd name="connsiteX2" fmla="*/ 293650 w 395549"/>
                <a:gd name="connsiteY2" fmla="*/ 24832 h 395533"/>
                <a:gd name="connsiteX3" fmla="*/ 24848 w 395549"/>
                <a:gd name="connsiteY3" fmla="*/ 101900 h 395533"/>
                <a:gd name="connsiteX4" fmla="*/ 101916 w 395549"/>
                <a:gd name="connsiteY4" fmla="*/ 370701 h 395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549" h="395533">
                  <a:moveTo>
                    <a:pt x="101916" y="370701"/>
                  </a:moveTo>
                  <a:cubicBezTo>
                    <a:pt x="197393" y="423666"/>
                    <a:pt x="317753" y="389110"/>
                    <a:pt x="370718" y="293634"/>
                  </a:cubicBezTo>
                  <a:cubicBezTo>
                    <a:pt x="423682" y="198079"/>
                    <a:pt x="389126" y="77797"/>
                    <a:pt x="293650" y="24832"/>
                  </a:cubicBezTo>
                  <a:cubicBezTo>
                    <a:pt x="198173" y="-28132"/>
                    <a:pt x="77813" y="6424"/>
                    <a:pt x="24848" y="101900"/>
                  </a:cubicBezTo>
                  <a:cubicBezTo>
                    <a:pt x="-28116" y="197455"/>
                    <a:pt x="6362" y="317737"/>
                    <a:pt x="101916" y="370701"/>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Shape 152">
              <a:extLst>
                <a:ext uri="{FF2B5EF4-FFF2-40B4-BE49-F238E27FC236}">
                  <a16:creationId xmlns:a16="http://schemas.microsoft.com/office/drawing/2014/main" id="{FE849671-FC34-42C3-A593-CB4462A6544F}"/>
                </a:ext>
              </a:extLst>
            </p:cNvPr>
            <p:cNvSpPr/>
            <p:nvPr/>
          </p:nvSpPr>
          <p:spPr>
            <a:xfrm>
              <a:off x="3961898" y="1574671"/>
              <a:ext cx="621784" cy="621749"/>
            </a:xfrm>
            <a:custGeom>
              <a:avLst/>
              <a:gdLst>
                <a:gd name="connsiteX0" fmla="*/ 160214 w 621784"/>
                <a:gd name="connsiteY0" fmla="*/ 582710 h 621749"/>
                <a:gd name="connsiteX1" fmla="*/ 582761 w 621784"/>
                <a:gd name="connsiteY1" fmla="*/ 461570 h 621749"/>
                <a:gd name="connsiteX2" fmla="*/ 461621 w 621784"/>
                <a:gd name="connsiteY2" fmla="*/ 39024 h 621749"/>
                <a:gd name="connsiteX3" fmla="*/ 39074 w 621784"/>
                <a:gd name="connsiteY3" fmla="*/ 160164 h 621749"/>
                <a:gd name="connsiteX4" fmla="*/ 160214 w 621784"/>
                <a:gd name="connsiteY4" fmla="*/ 582710 h 62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84" h="621749">
                  <a:moveTo>
                    <a:pt x="160214" y="582710"/>
                  </a:moveTo>
                  <a:cubicBezTo>
                    <a:pt x="310372" y="665940"/>
                    <a:pt x="499531" y="611728"/>
                    <a:pt x="582761" y="461570"/>
                  </a:cubicBezTo>
                  <a:cubicBezTo>
                    <a:pt x="665991" y="311413"/>
                    <a:pt x="611701" y="122254"/>
                    <a:pt x="461621" y="39024"/>
                  </a:cubicBezTo>
                  <a:cubicBezTo>
                    <a:pt x="311464" y="-44207"/>
                    <a:pt x="122305" y="10084"/>
                    <a:pt x="39074" y="160164"/>
                  </a:cubicBezTo>
                  <a:cubicBezTo>
                    <a:pt x="-44234" y="310321"/>
                    <a:pt x="10057" y="499480"/>
                    <a:pt x="160214" y="582710"/>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Shape 153">
              <a:extLst>
                <a:ext uri="{FF2B5EF4-FFF2-40B4-BE49-F238E27FC236}">
                  <a16:creationId xmlns:a16="http://schemas.microsoft.com/office/drawing/2014/main" id="{67BB8330-A64B-484C-A05B-AC7E4DF8FA0F}"/>
                </a:ext>
              </a:extLst>
            </p:cNvPr>
            <p:cNvSpPr/>
            <p:nvPr/>
          </p:nvSpPr>
          <p:spPr>
            <a:xfrm>
              <a:off x="3649288" y="1262088"/>
              <a:ext cx="1246976" cy="1246976"/>
            </a:xfrm>
            <a:custGeom>
              <a:avLst/>
              <a:gdLst>
                <a:gd name="connsiteX0" fmla="*/ 321263 w 1246976"/>
                <a:gd name="connsiteY0" fmla="*/ 1168696 h 1246976"/>
                <a:gd name="connsiteX1" fmla="*/ 1168696 w 1246976"/>
                <a:gd name="connsiteY1" fmla="*/ 925714 h 1246976"/>
                <a:gd name="connsiteX2" fmla="*/ 925714 w 1246976"/>
                <a:gd name="connsiteY2" fmla="*/ 78281 h 1246976"/>
                <a:gd name="connsiteX3" fmla="*/ 78281 w 1246976"/>
                <a:gd name="connsiteY3" fmla="*/ 321263 h 1246976"/>
                <a:gd name="connsiteX4" fmla="*/ 321263 w 1246976"/>
                <a:gd name="connsiteY4" fmla="*/ 1168696 h 124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976" h="1246976">
                  <a:moveTo>
                    <a:pt x="321263" y="1168696"/>
                  </a:moveTo>
                  <a:cubicBezTo>
                    <a:pt x="622357" y="1335625"/>
                    <a:pt x="1001768" y="1226809"/>
                    <a:pt x="1168696" y="925714"/>
                  </a:cubicBezTo>
                  <a:cubicBezTo>
                    <a:pt x="1335625" y="624620"/>
                    <a:pt x="1226809" y="245209"/>
                    <a:pt x="925714" y="78281"/>
                  </a:cubicBezTo>
                  <a:cubicBezTo>
                    <a:pt x="624619" y="-88648"/>
                    <a:pt x="245209" y="20168"/>
                    <a:pt x="78281" y="321263"/>
                  </a:cubicBezTo>
                  <a:cubicBezTo>
                    <a:pt x="-88648" y="622358"/>
                    <a:pt x="20168" y="1001768"/>
                    <a:pt x="321263" y="1168696"/>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Shape 154">
              <a:extLst>
                <a:ext uri="{FF2B5EF4-FFF2-40B4-BE49-F238E27FC236}">
                  <a16:creationId xmlns:a16="http://schemas.microsoft.com/office/drawing/2014/main" id="{E8EFE308-D1E1-4F4A-A0BF-DBAC7A88DDE2}"/>
                </a:ext>
              </a:extLst>
            </p:cNvPr>
            <p:cNvSpPr/>
            <p:nvPr/>
          </p:nvSpPr>
          <p:spPr>
            <a:xfrm>
              <a:off x="3558982" y="1171731"/>
              <a:ext cx="1427640" cy="1427615"/>
            </a:xfrm>
            <a:custGeom>
              <a:avLst/>
              <a:gdLst>
                <a:gd name="connsiteX0" fmla="*/ 367809 w 1427640"/>
                <a:gd name="connsiteY0" fmla="*/ 1337993 h 1427615"/>
                <a:gd name="connsiteX1" fmla="*/ 1338020 w 1427640"/>
                <a:gd name="connsiteY1" fmla="*/ 1059832 h 1427615"/>
                <a:gd name="connsiteX2" fmla="*/ 1059781 w 1427640"/>
                <a:gd name="connsiteY2" fmla="*/ 89620 h 1427615"/>
                <a:gd name="connsiteX3" fmla="*/ 89569 w 1427640"/>
                <a:gd name="connsiteY3" fmla="*/ 367859 h 1427615"/>
                <a:gd name="connsiteX4" fmla="*/ 367809 w 1427640"/>
                <a:gd name="connsiteY4" fmla="*/ 1337993 h 142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640" h="1427615">
                  <a:moveTo>
                    <a:pt x="367809" y="1337993"/>
                  </a:moveTo>
                  <a:cubicBezTo>
                    <a:pt x="712507" y="1529103"/>
                    <a:pt x="1146911" y="1404530"/>
                    <a:pt x="1338020" y="1059832"/>
                  </a:cubicBezTo>
                  <a:cubicBezTo>
                    <a:pt x="1529130" y="715054"/>
                    <a:pt x="1404558" y="280729"/>
                    <a:pt x="1059781" y="89620"/>
                  </a:cubicBezTo>
                  <a:cubicBezTo>
                    <a:pt x="715004" y="-101490"/>
                    <a:pt x="280678" y="23082"/>
                    <a:pt x="89569" y="367859"/>
                  </a:cubicBezTo>
                  <a:cubicBezTo>
                    <a:pt x="-101462" y="712558"/>
                    <a:pt x="23110" y="1146962"/>
                    <a:pt x="367809" y="1337993"/>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55">
              <a:extLst>
                <a:ext uri="{FF2B5EF4-FFF2-40B4-BE49-F238E27FC236}">
                  <a16:creationId xmlns:a16="http://schemas.microsoft.com/office/drawing/2014/main" id="{1CFE1800-4026-434A-AD66-1027ED90F4CB}"/>
                </a:ext>
              </a:extLst>
            </p:cNvPr>
            <p:cNvSpPr/>
            <p:nvPr/>
          </p:nvSpPr>
          <p:spPr>
            <a:xfrm>
              <a:off x="3454821" y="1067475"/>
              <a:ext cx="1636057" cy="1636047"/>
            </a:xfrm>
            <a:custGeom>
              <a:avLst/>
              <a:gdLst>
                <a:gd name="connsiteX0" fmla="*/ 421501 w 1636057"/>
                <a:gd name="connsiteY0" fmla="*/ 1533358 h 1636047"/>
                <a:gd name="connsiteX1" fmla="*/ 1533368 w 1636057"/>
                <a:gd name="connsiteY1" fmla="*/ 1214556 h 1636047"/>
                <a:gd name="connsiteX2" fmla="*/ 1214566 w 1636057"/>
                <a:gd name="connsiteY2" fmla="*/ 102689 h 1636047"/>
                <a:gd name="connsiteX3" fmla="*/ 102777 w 1636057"/>
                <a:gd name="connsiteY3" fmla="*/ 421491 h 1636047"/>
                <a:gd name="connsiteX4" fmla="*/ 421501 w 1636057"/>
                <a:gd name="connsiteY4" fmla="*/ 1533358 h 1636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057" h="1636047">
                  <a:moveTo>
                    <a:pt x="421501" y="1533358"/>
                  </a:moveTo>
                  <a:cubicBezTo>
                    <a:pt x="816591" y="1752315"/>
                    <a:pt x="1314333" y="1609646"/>
                    <a:pt x="1533368" y="1214556"/>
                  </a:cubicBezTo>
                  <a:cubicBezTo>
                    <a:pt x="1752324" y="819467"/>
                    <a:pt x="1609656" y="321724"/>
                    <a:pt x="1214566" y="102689"/>
                  </a:cubicBezTo>
                  <a:cubicBezTo>
                    <a:pt x="819477" y="-116267"/>
                    <a:pt x="321734" y="26402"/>
                    <a:pt x="102777" y="421491"/>
                  </a:cubicBezTo>
                  <a:cubicBezTo>
                    <a:pt x="-116336" y="816659"/>
                    <a:pt x="26412" y="1314401"/>
                    <a:pt x="421501" y="1533358"/>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5" name="Freeform: Shape 74">
            <a:extLst>
              <a:ext uri="{FF2B5EF4-FFF2-40B4-BE49-F238E27FC236}">
                <a16:creationId xmlns:a16="http://schemas.microsoft.com/office/drawing/2014/main" id="{E75FC239-ED72-49A8-A6D4-70A483F74B50}"/>
              </a:ext>
            </a:extLst>
          </p:cNvPr>
          <p:cNvSpPr/>
          <p:nvPr/>
        </p:nvSpPr>
        <p:spPr>
          <a:xfrm>
            <a:off x="4115420" y="2150892"/>
            <a:ext cx="114835" cy="207193"/>
          </a:xfrm>
          <a:custGeom>
            <a:avLst/>
            <a:gdLst>
              <a:gd name="connsiteX0" fmla="*/ 139081 w 139080"/>
              <a:gd name="connsiteY0" fmla="*/ 0 h 250938"/>
              <a:gd name="connsiteX1" fmla="*/ 0 w 139080"/>
              <a:gd name="connsiteY1" fmla="*/ 250938 h 250938"/>
            </a:gdLst>
            <a:ahLst/>
            <a:cxnLst>
              <a:cxn ang="0">
                <a:pos x="connsiteX0" y="connsiteY0"/>
              </a:cxn>
              <a:cxn ang="0">
                <a:pos x="connsiteX1" y="connsiteY1"/>
              </a:cxn>
            </a:cxnLst>
            <a:rect l="l" t="t" r="r" b="b"/>
            <a:pathLst>
              <a:path w="139080" h="250938">
                <a:moveTo>
                  <a:pt x="139081" y="0"/>
                </a:moveTo>
                <a:lnTo>
                  <a:pt x="0" y="25093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Shape 75">
            <a:extLst>
              <a:ext uri="{FF2B5EF4-FFF2-40B4-BE49-F238E27FC236}">
                <a16:creationId xmlns:a16="http://schemas.microsoft.com/office/drawing/2014/main" id="{FAE4AFFA-5D24-4A5A-8A72-EC31C3A0940D}"/>
              </a:ext>
            </a:extLst>
          </p:cNvPr>
          <p:cNvSpPr/>
          <p:nvPr/>
        </p:nvSpPr>
        <p:spPr>
          <a:xfrm>
            <a:off x="4352239" y="3161094"/>
            <a:ext cx="199399" cy="110520"/>
          </a:xfrm>
          <a:custGeom>
            <a:avLst/>
            <a:gdLst>
              <a:gd name="connsiteX0" fmla="*/ 241500 w 241499"/>
              <a:gd name="connsiteY0" fmla="*/ 133855 h 133854"/>
              <a:gd name="connsiteX1" fmla="*/ 0 w 241499"/>
              <a:gd name="connsiteY1" fmla="*/ 0 h 133854"/>
            </a:gdLst>
            <a:ahLst/>
            <a:cxnLst>
              <a:cxn ang="0">
                <a:pos x="connsiteX0" y="connsiteY0"/>
              </a:cxn>
              <a:cxn ang="0">
                <a:pos x="connsiteX1" y="connsiteY1"/>
              </a:cxn>
            </a:cxnLst>
            <a:rect l="l" t="t" r="r" b="b"/>
            <a:pathLst>
              <a:path w="241499" h="133854">
                <a:moveTo>
                  <a:pt x="241500" y="133855"/>
                </a:moveTo>
                <a:lnTo>
                  <a:pt x="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Shape 76">
            <a:extLst>
              <a:ext uri="{FF2B5EF4-FFF2-40B4-BE49-F238E27FC236}">
                <a16:creationId xmlns:a16="http://schemas.microsoft.com/office/drawing/2014/main" id="{DE9B4A42-D327-4BD5-A097-E63680149048}"/>
              </a:ext>
            </a:extLst>
          </p:cNvPr>
          <p:cNvSpPr/>
          <p:nvPr/>
        </p:nvSpPr>
        <p:spPr>
          <a:xfrm>
            <a:off x="3487723" y="2296578"/>
            <a:ext cx="41348" cy="67497"/>
          </a:xfrm>
          <a:custGeom>
            <a:avLst/>
            <a:gdLst>
              <a:gd name="connsiteX0" fmla="*/ 0 w 50078"/>
              <a:gd name="connsiteY0" fmla="*/ 0 h 81748"/>
              <a:gd name="connsiteX1" fmla="*/ 50079 w 50078"/>
              <a:gd name="connsiteY1" fmla="*/ 81748 h 81748"/>
            </a:gdLst>
            <a:ahLst/>
            <a:cxnLst>
              <a:cxn ang="0">
                <a:pos x="connsiteX0" y="connsiteY0"/>
              </a:cxn>
              <a:cxn ang="0">
                <a:pos x="connsiteX1" y="connsiteY1"/>
              </a:cxn>
            </a:cxnLst>
            <a:rect l="l" t="t" r="r" b="b"/>
            <a:pathLst>
              <a:path w="50078" h="81748">
                <a:moveTo>
                  <a:pt x="0" y="0"/>
                </a:moveTo>
                <a:lnTo>
                  <a:pt x="50079" y="8174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77">
            <a:extLst>
              <a:ext uri="{FF2B5EF4-FFF2-40B4-BE49-F238E27FC236}">
                <a16:creationId xmlns:a16="http://schemas.microsoft.com/office/drawing/2014/main" id="{E2ACF31C-9564-45C8-8537-0D73E2D77256}"/>
              </a:ext>
            </a:extLst>
          </p:cNvPr>
          <p:cNvSpPr/>
          <p:nvPr/>
        </p:nvSpPr>
        <p:spPr>
          <a:xfrm>
            <a:off x="4336717" y="2529082"/>
            <a:ext cx="69172" cy="42314"/>
          </a:xfrm>
          <a:custGeom>
            <a:avLst/>
            <a:gdLst>
              <a:gd name="connsiteX0" fmla="*/ 83776 w 83776"/>
              <a:gd name="connsiteY0" fmla="*/ 0 h 51248"/>
              <a:gd name="connsiteX1" fmla="*/ 0 w 83776"/>
              <a:gd name="connsiteY1" fmla="*/ 51249 h 51248"/>
            </a:gdLst>
            <a:ahLst/>
            <a:cxnLst>
              <a:cxn ang="0">
                <a:pos x="connsiteX0" y="connsiteY0"/>
              </a:cxn>
              <a:cxn ang="0">
                <a:pos x="connsiteX1" y="connsiteY1"/>
              </a:cxn>
            </a:cxnLst>
            <a:rect l="l" t="t" r="r" b="b"/>
            <a:pathLst>
              <a:path w="83776" h="51248">
                <a:moveTo>
                  <a:pt x="83776" y="0"/>
                </a:moveTo>
                <a:lnTo>
                  <a:pt x="0" y="51249"/>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78">
            <a:extLst>
              <a:ext uri="{FF2B5EF4-FFF2-40B4-BE49-F238E27FC236}">
                <a16:creationId xmlns:a16="http://schemas.microsoft.com/office/drawing/2014/main" id="{4A467868-B8BA-4348-94CA-A6C7C61F8143}"/>
              </a:ext>
            </a:extLst>
          </p:cNvPr>
          <p:cNvSpPr/>
          <p:nvPr/>
        </p:nvSpPr>
        <p:spPr>
          <a:xfrm>
            <a:off x="3348220" y="2411542"/>
            <a:ext cx="55324" cy="50171"/>
          </a:xfrm>
          <a:custGeom>
            <a:avLst/>
            <a:gdLst>
              <a:gd name="connsiteX0" fmla="*/ 0 w 67005"/>
              <a:gd name="connsiteY0" fmla="*/ 0 h 60764"/>
              <a:gd name="connsiteX1" fmla="*/ 67005 w 67005"/>
              <a:gd name="connsiteY1" fmla="*/ 60765 h 60764"/>
            </a:gdLst>
            <a:ahLst/>
            <a:cxnLst>
              <a:cxn ang="0">
                <a:pos x="connsiteX0" y="connsiteY0"/>
              </a:cxn>
              <a:cxn ang="0">
                <a:pos x="connsiteX1" y="connsiteY1"/>
              </a:cxn>
            </a:cxnLst>
            <a:rect l="l" t="t" r="r" b="b"/>
            <a:pathLst>
              <a:path w="67005" h="60764">
                <a:moveTo>
                  <a:pt x="0" y="0"/>
                </a:moveTo>
                <a:lnTo>
                  <a:pt x="67005" y="6076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79">
            <a:extLst>
              <a:ext uri="{FF2B5EF4-FFF2-40B4-BE49-F238E27FC236}">
                <a16:creationId xmlns:a16="http://schemas.microsoft.com/office/drawing/2014/main" id="{151D6377-39F8-4FEC-8272-3D370BA65091}"/>
              </a:ext>
            </a:extLst>
          </p:cNvPr>
          <p:cNvSpPr/>
          <p:nvPr/>
        </p:nvSpPr>
        <p:spPr>
          <a:xfrm>
            <a:off x="4238563" y="2396278"/>
            <a:ext cx="45985" cy="50945"/>
          </a:xfrm>
          <a:custGeom>
            <a:avLst/>
            <a:gdLst>
              <a:gd name="connsiteX0" fmla="*/ 55695 w 55694"/>
              <a:gd name="connsiteY0" fmla="*/ 0 h 61701"/>
              <a:gd name="connsiteX1" fmla="*/ 0 w 55694"/>
              <a:gd name="connsiteY1" fmla="*/ 61701 h 61701"/>
            </a:gdLst>
            <a:ahLst/>
            <a:cxnLst>
              <a:cxn ang="0">
                <a:pos x="connsiteX0" y="connsiteY0"/>
              </a:cxn>
              <a:cxn ang="0">
                <a:pos x="connsiteX1" y="connsiteY1"/>
              </a:cxn>
            </a:cxnLst>
            <a:rect l="l" t="t" r="r" b="b"/>
            <a:pathLst>
              <a:path w="55694" h="61701">
                <a:moveTo>
                  <a:pt x="55695" y="0"/>
                </a:moveTo>
                <a:lnTo>
                  <a:pt x="0" y="6170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80">
            <a:extLst>
              <a:ext uri="{FF2B5EF4-FFF2-40B4-BE49-F238E27FC236}">
                <a16:creationId xmlns:a16="http://schemas.microsoft.com/office/drawing/2014/main" id="{861FB5E4-4824-4EC2-AC12-4EF4DA6D1588}"/>
              </a:ext>
            </a:extLst>
          </p:cNvPr>
          <p:cNvSpPr/>
          <p:nvPr/>
        </p:nvSpPr>
        <p:spPr>
          <a:xfrm>
            <a:off x="3186304" y="2713218"/>
            <a:ext cx="66466" cy="18356"/>
          </a:xfrm>
          <a:custGeom>
            <a:avLst/>
            <a:gdLst>
              <a:gd name="connsiteX0" fmla="*/ 0 w 80499"/>
              <a:gd name="connsiteY0" fmla="*/ 0 h 22231"/>
              <a:gd name="connsiteX1" fmla="*/ 80500 w 80499"/>
              <a:gd name="connsiteY1" fmla="*/ 22231 h 22231"/>
            </a:gdLst>
            <a:ahLst/>
            <a:cxnLst>
              <a:cxn ang="0">
                <a:pos x="connsiteX0" y="connsiteY0"/>
              </a:cxn>
              <a:cxn ang="0">
                <a:pos x="connsiteX1" y="connsiteY1"/>
              </a:cxn>
            </a:cxnLst>
            <a:rect l="l" t="t" r="r" b="b"/>
            <a:pathLst>
              <a:path w="80499" h="22231">
                <a:moveTo>
                  <a:pt x="0" y="0"/>
                </a:moveTo>
                <a:lnTo>
                  <a:pt x="80500" y="2223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81">
            <a:extLst>
              <a:ext uri="{FF2B5EF4-FFF2-40B4-BE49-F238E27FC236}">
                <a16:creationId xmlns:a16="http://schemas.microsoft.com/office/drawing/2014/main" id="{D9F55395-EEAA-4110-B58F-2656F3421B80}"/>
              </a:ext>
            </a:extLst>
          </p:cNvPr>
          <p:cNvSpPr/>
          <p:nvPr/>
        </p:nvSpPr>
        <p:spPr>
          <a:xfrm>
            <a:off x="3969412" y="2232494"/>
            <a:ext cx="18678" cy="68012"/>
          </a:xfrm>
          <a:custGeom>
            <a:avLst/>
            <a:gdLst>
              <a:gd name="connsiteX0" fmla="*/ 22621 w 22621"/>
              <a:gd name="connsiteY0" fmla="*/ 0 h 82372"/>
              <a:gd name="connsiteX1" fmla="*/ 0 w 22621"/>
              <a:gd name="connsiteY1" fmla="*/ 82372 h 82372"/>
            </a:gdLst>
            <a:ahLst/>
            <a:cxnLst>
              <a:cxn ang="0">
                <a:pos x="connsiteX0" y="connsiteY0"/>
              </a:cxn>
              <a:cxn ang="0">
                <a:pos x="connsiteX1" y="connsiteY1"/>
              </a:cxn>
            </a:cxnLst>
            <a:rect l="l" t="t" r="r" b="b"/>
            <a:pathLst>
              <a:path w="22621" h="82372">
                <a:moveTo>
                  <a:pt x="22621" y="0"/>
                </a:moveTo>
                <a:lnTo>
                  <a:pt x="0" y="82372"/>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82">
            <a:extLst>
              <a:ext uri="{FF2B5EF4-FFF2-40B4-BE49-F238E27FC236}">
                <a16:creationId xmlns:a16="http://schemas.microsoft.com/office/drawing/2014/main" id="{BA4E0495-7B52-48A8-A5E0-61E9D7795B5F}"/>
              </a:ext>
            </a:extLst>
          </p:cNvPr>
          <p:cNvSpPr/>
          <p:nvPr/>
        </p:nvSpPr>
        <p:spPr>
          <a:xfrm>
            <a:off x="3164341" y="2891880"/>
            <a:ext cx="71941" cy="1352"/>
          </a:xfrm>
          <a:custGeom>
            <a:avLst/>
            <a:gdLst>
              <a:gd name="connsiteX0" fmla="*/ 0 w 87130"/>
              <a:gd name="connsiteY0" fmla="*/ 1638 h 1638"/>
              <a:gd name="connsiteX1" fmla="*/ 87130 w 87130"/>
              <a:gd name="connsiteY1" fmla="*/ 0 h 1638"/>
            </a:gdLst>
            <a:ahLst/>
            <a:cxnLst>
              <a:cxn ang="0">
                <a:pos x="connsiteX0" y="connsiteY0"/>
              </a:cxn>
              <a:cxn ang="0">
                <a:pos x="connsiteX1" y="connsiteY1"/>
              </a:cxn>
            </a:cxnLst>
            <a:rect l="l" t="t" r="r" b="b"/>
            <a:pathLst>
              <a:path w="87130" h="1638">
                <a:moveTo>
                  <a:pt x="0" y="1638"/>
                </a:moveTo>
                <a:lnTo>
                  <a:pt x="8713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Shape 83">
            <a:extLst>
              <a:ext uri="{FF2B5EF4-FFF2-40B4-BE49-F238E27FC236}">
                <a16:creationId xmlns:a16="http://schemas.microsoft.com/office/drawing/2014/main" id="{CBE07A21-A7F3-4B5C-B420-7558F88ACCB8}"/>
              </a:ext>
            </a:extLst>
          </p:cNvPr>
          <p:cNvSpPr/>
          <p:nvPr/>
        </p:nvSpPr>
        <p:spPr>
          <a:xfrm>
            <a:off x="3809493" y="2212464"/>
            <a:ext cx="1030" cy="60670"/>
          </a:xfrm>
          <a:custGeom>
            <a:avLst/>
            <a:gdLst>
              <a:gd name="connsiteX0" fmla="*/ 0 w 1248"/>
              <a:gd name="connsiteY0" fmla="*/ 0 h 73479"/>
              <a:gd name="connsiteX1" fmla="*/ 1248 w 1248"/>
              <a:gd name="connsiteY1" fmla="*/ 73480 h 73479"/>
            </a:gdLst>
            <a:ahLst/>
            <a:cxnLst>
              <a:cxn ang="0">
                <a:pos x="connsiteX0" y="connsiteY0"/>
              </a:cxn>
              <a:cxn ang="0">
                <a:pos x="connsiteX1" y="connsiteY1"/>
              </a:cxn>
            </a:cxnLst>
            <a:rect l="l" t="t" r="r" b="b"/>
            <a:pathLst>
              <a:path w="1248" h="73479">
                <a:moveTo>
                  <a:pt x="0" y="0"/>
                </a:moveTo>
                <a:lnTo>
                  <a:pt x="1248" y="7348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84">
            <a:extLst>
              <a:ext uri="{FF2B5EF4-FFF2-40B4-BE49-F238E27FC236}">
                <a16:creationId xmlns:a16="http://schemas.microsoft.com/office/drawing/2014/main" id="{C47BA5EE-0F92-4817-92B9-F3441D6632C2}"/>
              </a:ext>
            </a:extLst>
          </p:cNvPr>
          <p:cNvSpPr/>
          <p:nvPr/>
        </p:nvSpPr>
        <p:spPr>
          <a:xfrm>
            <a:off x="3404768" y="2464290"/>
            <a:ext cx="1288" cy="1224"/>
          </a:xfrm>
          <a:custGeom>
            <a:avLst/>
            <a:gdLst>
              <a:gd name="connsiteX0" fmla="*/ 0 w 1560"/>
              <a:gd name="connsiteY0" fmla="*/ 0 h 1482"/>
              <a:gd name="connsiteX1" fmla="*/ 1560 w 1560"/>
              <a:gd name="connsiteY1" fmla="*/ 1482 h 1482"/>
            </a:gdLst>
            <a:ahLst/>
            <a:cxnLst>
              <a:cxn ang="0">
                <a:pos x="connsiteX0" y="connsiteY0"/>
              </a:cxn>
              <a:cxn ang="0">
                <a:pos x="connsiteX1" y="connsiteY1"/>
              </a:cxn>
            </a:cxnLst>
            <a:rect l="l" t="t" r="r" b="b"/>
            <a:pathLst>
              <a:path w="1560" h="1482">
                <a:moveTo>
                  <a:pt x="0" y="0"/>
                </a:moveTo>
                <a:lnTo>
                  <a:pt x="1560" y="1482"/>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85">
            <a:extLst>
              <a:ext uri="{FF2B5EF4-FFF2-40B4-BE49-F238E27FC236}">
                <a16:creationId xmlns:a16="http://schemas.microsoft.com/office/drawing/2014/main" id="{8AEBEFD8-C862-4BE2-A3B8-E7E16E079B8B}"/>
              </a:ext>
            </a:extLst>
          </p:cNvPr>
          <p:cNvSpPr/>
          <p:nvPr/>
        </p:nvSpPr>
        <p:spPr>
          <a:xfrm>
            <a:off x="4421668" y="2850595"/>
            <a:ext cx="75225" cy="1481"/>
          </a:xfrm>
          <a:custGeom>
            <a:avLst/>
            <a:gdLst>
              <a:gd name="connsiteX0" fmla="*/ 0 w 91108"/>
              <a:gd name="connsiteY0" fmla="*/ 1794 h 1794"/>
              <a:gd name="connsiteX1" fmla="*/ 91109 w 91108"/>
              <a:gd name="connsiteY1" fmla="*/ 0 h 1794"/>
            </a:gdLst>
            <a:ahLst/>
            <a:cxnLst>
              <a:cxn ang="0">
                <a:pos x="connsiteX0" y="connsiteY0"/>
              </a:cxn>
              <a:cxn ang="0">
                <a:pos x="connsiteX1" y="connsiteY1"/>
              </a:cxn>
            </a:cxnLst>
            <a:rect l="l" t="t" r="r" b="b"/>
            <a:pathLst>
              <a:path w="91108" h="1794">
                <a:moveTo>
                  <a:pt x="0" y="1794"/>
                </a:moveTo>
                <a:lnTo>
                  <a:pt x="91109"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Shape 86">
            <a:extLst>
              <a:ext uri="{FF2B5EF4-FFF2-40B4-BE49-F238E27FC236}">
                <a16:creationId xmlns:a16="http://schemas.microsoft.com/office/drawing/2014/main" id="{733222EC-5BBB-452D-B25E-0E1F6E4750EC}"/>
              </a:ext>
            </a:extLst>
          </p:cNvPr>
          <p:cNvSpPr/>
          <p:nvPr/>
        </p:nvSpPr>
        <p:spPr>
          <a:xfrm>
            <a:off x="4408143" y="3012253"/>
            <a:ext cx="66788" cy="18356"/>
          </a:xfrm>
          <a:custGeom>
            <a:avLst/>
            <a:gdLst>
              <a:gd name="connsiteX0" fmla="*/ 0 w 80889"/>
              <a:gd name="connsiteY0" fmla="*/ 0 h 22231"/>
              <a:gd name="connsiteX1" fmla="*/ 80890 w 80889"/>
              <a:gd name="connsiteY1" fmla="*/ 22231 h 22231"/>
            </a:gdLst>
            <a:ahLst/>
            <a:cxnLst>
              <a:cxn ang="0">
                <a:pos x="connsiteX0" y="connsiteY0"/>
              </a:cxn>
              <a:cxn ang="0">
                <a:pos x="connsiteX1" y="connsiteY1"/>
              </a:cxn>
            </a:cxnLst>
            <a:rect l="l" t="t" r="r" b="b"/>
            <a:pathLst>
              <a:path w="80889" h="22231">
                <a:moveTo>
                  <a:pt x="0" y="0"/>
                </a:moveTo>
                <a:lnTo>
                  <a:pt x="80890" y="2223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Shape 87">
            <a:extLst>
              <a:ext uri="{FF2B5EF4-FFF2-40B4-BE49-F238E27FC236}">
                <a16:creationId xmlns:a16="http://schemas.microsoft.com/office/drawing/2014/main" id="{581F5AF7-AA09-48D1-B99C-4B347768E518}"/>
              </a:ext>
            </a:extLst>
          </p:cNvPr>
          <p:cNvSpPr/>
          <p:nvPr/>
        </p:nvSpPr>
        <p:spPr>
          <a:xfrm>
            <a:off x="4259301" y="3283723"/>
            <a:ext cx="53650" cy="48561"/>
          </a:xfrm>
          <a:custGeom>
            <a:avLst/>
            <a:gdLst>
              <a:gd name="connsiteX0" fmla="*/ 0 w 64977"/>
              <a:gd name="connsiteY0" fmla="*/ 0 h 58814"/>
              <a:gd name="connsiteX1" fmla="*/ 64977 w 64977"/>
              <a:gd name="connsiteY1" fmla="*/ 58815 h 58814"/>
            </a:gdLst>
            <a:ahLst/>
            <a:cxnLst>
              <a:cxn ang="0">
                <a:pos x="connsiteX0" y="connsiteY0"/>
              </a:cxn>
              <a:cxn ang="0">
                <a:pos x="connsiteX1" y="connsiteY1"/>
              </a:cxn>
            </a:cxnLst>
            <a:rect l="l" t="t" r="r" b="b"/>
            <a:pathLst>
              <a:path w="64977" h="58814">
                <a:moveTo>
                  <a:pt x="0" y="0"/>
                </a:moveTo>
                <a:lnTo>
                  <a:pt x="64977" y="5881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Shape 88">
            <a:extLst>
              <a:ext uri="{FF2B5EF4-FFF2-40B4-BE49-F238E27FC236}">
                <a16:creationId xmlns:a16="http://schemas.microsoft.com/office/drawing/2014/main" id="{1391319F-78B3-428E-842B-726A7B91EB86}"/>
              </a:ext>
            </a:extLst>
          </p:cNvPr>
          <p:cNvSpPr/>
          <p:nvPr/>
        </p:nvSpPr>
        <p:spPr>
          <a:xfrm>
            <a:off x="4134741" y="3384131"/>
            <a:ext cx="38772" cy="63117"/>
          </a:xfrm>
          <a:custGeom>
            <a:avLst/>
            <a:gdLst>
              <a:gd name="connsiteX0" fmla="*/ 0 w 46958"/>
              <a:gd name="connsiteY0" fmla="*/ 0 h 76443"/>
              <a:gd name="connsiteX1" fmla="*/ 46958 w 46958"/>
              <a:gd name="connsiteY1" fmla="*/ 76444 h 76443"/>
            </a:gdLst>
            <a:ahLst/>
            <a:cxnLst>
              <a:cxn ang="0">
                <a:pos x="connsiteX0" y="connsiteY0"/>
              </a:cxn>
              <a:cxn ang="0">
                <a:pos x="connsiteX1" y="connsiteY1"/>
              </a:cxn>
            </a:cxnLst>
            <a:rect l="l" t="t" r="r" b="b"/>
            <a:pathLst>
              <a:path w="46958" h="76443">
                <a:moveTo>
                  <a:pt x="0" y="0"/>
                </a:moveTo>
                <a:lnTo>
                  <a:pt x="46958" y="7644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Shape 89">
            <a:extLst>
              <a:ext uri="{FF2B5EF4-FFF2-40B4-BE49-F238E27FC236}">
                <a16:creationId xmlns:a16="http://schemas.microsoft.com/office/drawing/2014/main" id="{FF946E38-894B-4A5D-AF36-0C486A2B54B4}"/>
              </a:ext>
            </a:extLst>
          </p:cNvPr>
          <p:cNvSpPr/>
          <p:nvPr/>
        </p:nvSpPr>
        <p:spPr>
          <a:xfrm>
            <a:off x="3850970" y="3479644"/>
            <a:ext cx="1030" cy="60927"/>
          </a:xfrm>
          <a:custGeom>
            <a:avLst/>
            <a:gdLst>
              <a:gd name="connsiteX0" fmla="*/ 0 w 1248"/>
              <a:gd name="connsiteY0" fmla="*/ 0 h 73791"/>
              <a:gd name="connsiteX1" fmla="*/ 1248 w 1248"/>
              <a:gd name="connsiteY1" fmla="*/ 73792 h 73791"/>
            </a:gdLst>
            <a:ahLst/>
            <a:cxnLst>
              <a:cxn ang="0">
                <a:pos x="connsiteX0" y="connsiteY0"/>
              </a:cxn>
              <a:cxn ang="0">
                <a:pos x="connsiteX1" y="connsiteY1"/>
              </a:cxn>
            </a:cxnLst>
            <a:rect l="l" t="t" r="r" b="b"/>
            <a:pathLst>
              <a:path w="1248" h="73791">
                <a:moveTo>
                  <a:pt x="0" y="0"/>
                </a:moveTo>
                <a:lnTo>
                  <a:pt x="1248" y="73792"/>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Freeform: Shape 90">
            <a:extLst>
              <a:ext uri="{FF2B5EF4-FFF2-40B4-BE49-F238E27FC236}">
                <a16:creationId xmlns:a16="http://schemas.microsoft.com/office/drawing/2014/main" id="{A61715AE-1ED3-4AE7-A507-959097912F23}"/>
              </a:ext>
            </a:extLst>
          </p:cNvPr>
          <p:cNvSpPr/>
          <p:nvPr/>
        </p:nvSpPr>
        <p:spPr>
          <a:xfrm>
            <a:off x="3669990" y="3454398"/>
            <a:ext cx="19128" cy="69751"/>
          </a:xfrm>
          <a:custGeom>
            <a:avLst/>
            <a:gdLst>
              <a:gd name="connsiteX0" fmla="*/ 23167 w 23167"/>
              <a:gd name="connsiteY0" fmla="*/ 0 h 84478"/>
              <a:gd name="connsiteX1" fmla="*/ 0 w 23167"/>
              <a:gd name="connsiteY1" fmla="*/ 84478 h 84478"/>
            </a:gdLst>
            <a:ahLst/>
            <a:cxnLst>
              <a:cxn ang="0">
                <a:pos x="connsiteX0" y="connsiteY0"/>
              </a:cxn>
              <a:cxn ang="0">
                <a:pos x="connsiteX1" y="connsiteY1"/>
              </a:cxn>
            </a:cxnLst>
            <a:rect l="l" t="t" r="r" b="b"/>
            <a:pathLst>
              <a:path w="23167" h="84478">
                <a:moveTo>
                  <a:pt x="23167" y="0"/>
                </a:moveTo>
                <a:lnTo>
                  <a:pt x="0" y="8447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2" name="Freeform: Shape 91">
            <a:extLst>
              <a:ext uri="{FF2B5EF4-FFF2-40B4-BE49-F238E27FC236}">
                <a16:creationId xmlns:a16="http://schemas.microsoft.com/office/drawing/2014/main" id="{064CF338-4249-400D-A368-9B128EC95BC8}"/>
              </a:ext>
            </a:extLst>
          </p:cNvPr>
          <p:cNvSpPr/>
          <p:nvPr/>
        </p:nvSpPr>
        <p:spPr>
          <a:xfrm>
            <a:off x="3364579" y="3303560"/>
            <a:ext cx="51460" cy="56612"/>
          </a:xfrm>
          <a:custGeom>
            <a:avLst/>
            <a:gdLst>
              <a:gd name="connsiteX0" fmla="*/ 62325 w 62325"/>
              <a:gd name="connsiteY0" fmla="*/ 0 h 68565"/>
              <a:gd name="connsiteX1" fmla="*/ 0 w 62325"/>
              <a:gd name="connsiteY1" fmla="*/ 68565 h 68565"/>
            </a:gdLst>
            <a:ahLst/>
            <a:cxnLst>
              <a:cxn ang="0">
                <a:pos x="connsiteX0" y="connsiteY0"/>
              </a:cxn>
              <a:cxn ang="0">
                <a:pos x="connsiteX1" y="connsiteY1"/>
              </a:cxn>
            </a:cxnLst>
            <a:rect l="l" t="t" r="r" b="b"/>
            <a:pathLst>
              <a:path w="62325" h="68565">
                <a:moveTo>
                  <a:pt x="62325" y="0"/>
                </a:moveTo>
                <a:lnTo>
                  <a:pt x="0" y="6856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92">
            <a:extLst>
              <a:ext uri="{FF2B5EF4-FFF2-40B4-BE49-F238E27FC236}">
                <a16:creationId xmlns:a16="http://schemas.microsoft.com/office/drawing/2014/main" id="{508CB35E-581B-4E2D-BB04-8D31D1054E88}"/>
              </a:ext>
            </a:extLst>
          </p:cNvPr>
          <p:cNvSpPr/>
          <p:nvPr/>
        </p:nvSpPr>
        <p:spPr>
          <a:xfrm>
            <a:off x="3255283" y="3176938"/>
            <a:ext cx="61700" cy="37870"/>
          </a:xfrm>
          <a:custGeom>
            <a:avLst/>
            <a:gdLst>
              <a:gd name="connsiteX0" fmla="*/ 74728 w 74727"/>
              <a:gd name="connsiteY0" fmla="*/ 0 h 45866"/>
              <a:gd name="connsiteX1" fmla="*/ 0 w 74727"/>
              <a:gd name="connsiteY1" fmla="*/ 45866 h 45866"/>
            </a:gdLst>
            <a:ahLst/>
            <a:cxnLst>
              <a:cxn ang="0">
                <a:pos x="connsiteX0" y="connsiteY0"/>
              </a:cxn>
              <a:cxn ang="0">
                <a:pos x="connsiteX1" y="connsiteY1"/>
              </a:cxn>
            </a:cxnLst>
            <a:rect l="l" t="t" r="r" b="b"/>
            <a:pathLst>
              <a:path w="74727" h="45866">
                <a:moveTo>
                  <a:pt x="74728" y="0"/>
                </a:moveTo>
                <a:lnTo>
                  <a:pt x="0" y="45866"/>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Freeform: Shape 93">
            <a:extLst>
              <a:ext uri="{FF2B5EF4-FFF2-40B4-BE49-F238E27FC236}">
                <a16:creationId xmlns:a16="http://schemas.microsoft.com/office/drawing/2014/main" id="{355F0D07-81FA-4186-AB2F-44B9647CEC27}"/>
              </a:ext>
            </a:extLst>
          </p:cNvPr>
          <p:cNvSpPr/>
          <p:nvPr/>
        </p:nvSpPr>
        <p:spPr>
          <a:xfrm>
            <a:off x="3109597" y="2472276"/>
            <a:ext cx="188901" cy="104723"/>
          </a:xfrm>
          <a:custGeom>
            <a:avLst/>
            <a:gdLst>
              <a:gd name="connsiteX0" fmla="*/ 228785 w 228785"/>
              <a:gd name="connsiteY0" fmla="*/ 126834 h 126834"/>
              <a:gd name="connsiteX1" fmla="*/ 0 w 228785"/>
              <a:gd name="connsiteY1" fmla="*/ 0 h 126834"/>
            </a:gdLst>
            <a:ahLst/>
            <a:cxnLst>
              <a:cxn ang="0">
                <a:pos x="connsiteX0" y="connsiteY0"/>
              </a:cxn>
              <a:cxn ang="0">
                <a:pos x="connsiteX1" y="connsiteY1"/>
              </a:cxn>
            </a:cxnLst>
            <a:rect l="l" t="t" r="r" b="b"/>
            <a:pathLst>
              <a:path w="228785" h="126834">
                <a:moveTo>
                  <a:pt x="228785" y="126834"/>
                </a:moveTo>
                <a:lnTo>
                  <a:pt x="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Shape 94">
            <a:extLst>
              <a:ext uri="{FF2B5EF4-FFF2-40B4-BE49-F238E27FC236}">
                <a16:creationId xmlns:a16="http://schemas.microsoft.com/office/drawing/2014/main" id="{732792A6-DDB5-4BAE-A91E-B94B8E128E9F}"/>
              </a:ext>
            </a:extLst>
          </p:cNvPr>
          <p:cNvSpPr/>
          <p:nvPr/>
        </p:nvSpPr>
        <p:spPr>
          <a:xfrm>
            <a:off x="3506271" y="2562831"/>
            <a:ext cx="56226" cy="51009"/>
          </a:xfrm>
          <a:custGeom>
            <a:avLst/>
            <a:gdLst>
              <a:gd name="connsiteX0" fmla="*/ 0 w 68097"/>
              <a:gd name="connsiteY0" fmla="*/ 0 h 61779"/>
              <a:gd name="connsiteX1" fmla="*/ 68097 w 68097"/>
              <a:gd name="connsiteY1" fmla="*/ 61779 h 61779"/>
            </a:gdLst>
            <a:ahLst/>
            <a:cxnLst>
              <a:cxn ang="0">
                <a:pos x="connsiteX0" y="connsiteY0"/>
              </a:cxn>
              <a:cxn ang="0">
                <a:pos x="connsiteX1" y="connsiteY1"/>
              </a:cxn>
            </a:cxnLst>
            <a:rect l="l" t="t" r="r" b="b"/>
            <a:pathLst>
              <a:path w="68097" h="61779">
                <a:moveTo>
                  <a:pt x="0" y="0"/>
                </a:moveTo>
                <a:lnTo>
                  <a:pt x="68097" y="61779"/>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Shape 95">
            <a:extLst>
              <a:ext uri="{FF2B5EF4-FFF2-40B4-BE49-F238E27FC236}">
                <a16:creationId xmlns:a16="http://schemas.microsoft.com/office/drawing/2014/main" id="{6AAA5841-1076-435D-814A-380008D66A4D}"/>
              </a:ext>
            </a:extLst>
          </p:cNvPr>
          <p:cNvSpPr/>
          <p:nvPr/>
        </p:nvSpPr>
        <p:spPr>
          <a:xfrm>
            <a:off x="3602042" y="2488764"/>
            <a:ext cx="39545" cy="64469"/>
          </a:xfrm>
          <a:custGeom>
            <a:avLst/>
            <a:gdLst>
              <a:gd name="connsiteX0" fmla="*/ 0 w 47894"/>
              <a:gd name="connsiteY0" fmla="*/ 0 h 78081"/>
              <a:gd name="connsiteX1" fmla="*/ 47894 w 47894"/>
              <a:gd name="connsiteY1" fmla="*/ 78082 h 78081"/>
            </a:gdLst>
            <a:ahLst/>
            <a:cxnLst>
              <a:cxn ang="0">
                <a:pos x="connsiteX0" y="connsiteY0"/>
              </a:cxn>
              <a:cxn ang="0">
                <a:pos x="connsiteX1" y="connsiteY1"/>
              </a:cxn>
            </a:cxnLst>
            <a:rect l="l" t="t" r="r" b="b"/>
            <a:pathLst>
              <a:path w="47894" h="78081">
                <a:moveTo>
                  <a:pt x="0" y="0"/>
                </a:moveTo>
                <a:lnTo>
                  <a:pt x="47894" y="78082"/>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Freeform: Shape 96">
            <a:extLst>
              <a:ext uri="{FF2B5EF4-FFF2-40B4-BE49-F238E27FC236}">
                <a16:creationId xmlns:a16="http://schemas.microsoft.com/office/drawing/2014/main" id="{61AC5266-0775-49C8-9E3B-B1C48130D587}"/>
              </a:ext>
            </a:extLst>
          </p:cNvPr>
          <p:cNvSpPr/>
          <p:nvPr/>
        </p:nvSpPr>
        <p:spPr>
          <a:xfrm>
            <a:off x="3816513" y="2426098"/>
            <a:ext cx="1610" cy="79605"/>
          </a:xfrm>
          <a:custGeom>
            <a:avLst/>
            <a:gdLst>
              <a:gd name="connsiteX0" fmla="*/ 0 w 1950"/>
              <a:gd name="connsiteY0" fmla="*/ 0 h 96412"/>
              <a:gd name="connsiteX1" fmla="*/ 1950 w 1950"/>
              <a:gd name="connsiteY1" fmla="*/ 96413 h 96412"/>
            </a:gdLst>
            <a:ahLst/>
            <a:cxnLst>
              <a:cxn ang="0">
                <a:pos x="connsiteX0" y="connsiteY0"/>
              </a:cxn>
              <a:cxn ang="0">
                <a:pos x="connsiteX1" y="connsiteY1"/>
              </a:cxn>
            </a:cxnLst>
            <a:rect l="l" t="t" r="r" b="b"/>
            <a:pathLst>
              <a:path w="1950" h="96412">
                <a:moveTo>
                  <a:pt x="0" y="0"/>
                </a:moveTo>
                <a:lnTo>
                  <a:pt x="1950" y="96413"/>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Shape 97">
            <a:extLst>
              <a:ext uri="{FF2B5EF4-FFF2-40B4-BE49-F238E27FC236}">
                <a16:creationId xmlns:a16="http://schemas.microsoft.com/office/drawing/2014/main" id="{5C2301F3-43A3-4851-B3F3-787682BEC7CC}"/>
              </a:ext>
            </a:extLst>
          </p:cNvPr>
          <p:cNvSpPr/>
          <p:nvPr/>
        </p:nvSpPr>
        <p:spPr>
          <a:xfrm>
            <a:off x="3917308" y="2439171"/>
            <a:ext cx="20223" cy="74259"/>
          </a:xfrm>
          <a:custGeom>
            <a:avLst/>
            <a:gdLst>
              <a:gd name="connsiteX0" fmla="*/ 24493 w 24493"/>
              <a:gd name="connsiteY0" fmla="*/ 0 h 89938"/>
              <a:gd name="connsiteX1" fmla="*/ 0 w 24493"/>
              <a:gd name="connsiteY1" fmla="*/ 89938 h 89938"/>
            </a:gdLst>
            <a:ahLst/>
            <a:cxnLst>
              <a:cxn ang="0">
                <a:pos x="connsiteX0" y="connsiteY0"/>
              </a:cxn>
              <a:cxn ang="0">
                <a:pos x="connsiteX1" y="connsiteY1"/>
              </a:cxn>
            </a:cxnLst>
            <a:rect l="l" t="t" r="r" b="b"/>
            <a:pathLst>
              <a:path w="24493" h="89938">
                <a:moveTo>
                  <a:pt x="24493" y="0"/>
                </a:moveTo>
                <a:lnTo>
                  <a:pt x="0" y="8993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Shape 98">
            <a:extLst>
              <a:ext uri="{FF2B5EF4-FFF2-40B4-BE49-F238E27FC236}">
                <a16:creationId xmlns:a16="http://schemas.microsoft.com/office/drawing/2014/main" id="{0E2F0BC6-E175-4ECF-9C5A-D73FEE322632}"/>
              </a:ext>
            </a:extLst>
          </p:cNvPr>
          <p:cNvSpPr/>
          <p:nvPr/>
        </p:nvSpPr>
        <p:spPr>
          <a:xfrm>
            <a:off x="4086244" y="2549499"/>
            <a:ext cx="51653" cy="56870"/>
          </a:xfrm>
          <a:custGeom>
            <a:avLst/>
            <a:gdLst>
              <a:gd name="connsiteX0" fmla="*/ 62559 w 62559"/>
              <a:gd name="connsiteY0" fmla="*/ 0 h 68877"/>
              <a:gd name="connsiteX1" fmla="*/ 0 w 62559"/>
              <a:gd name="connsiteY1" fmla="*/ 68877 h 68877"/>
            </a:gdLst>
            <a:ahLst/>
            <a:cxnLst>
              <a:cxn ang="0">
                <a:pos x="connsiteX0" y="connsiteY0"/>
              </a:cxn>
              <a:cxn ang="0">
                <a:pos x="connsiteX1" y="connsiteY1"/>
              </a:cxn>
            </a:cxnLst>
            <a:rect l="l" t="t" r="r" b="b"/>
            <a:pathLst>
              <a:path w="62559" h="68877">
                <a:moveTo>
                  <a:pt x="62559" y="0"/>
                </a:moveTo>
                <a:lnTo>
                  <a:pt x="0" y="68877"/>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0" name="Freeform: Shape 99">
            <a:extLst>
              <a:ext uri="{FF2B5EF4-FFF2-40B4-BE49-F238E27FC236}">
                <a16:creationId xmlns:a16="http://schemas.microsoft.com/office/drawing/2014/main" id="{46F7C72F-3B75-41B7-BA8A-8CEB959B54DB}"/>
              </a:ext>
            </a:extLst>
          </p:cNvPr>
          <p:cNvSpPr/>
          <p:nvPr/>
        </p:nvSpPr>
        <p:spPr>
          <a:xfrm>
            <a:off x="4147494" y="2642308"/>
            <a:ext cx="68077" cy="41670"/>
          </a:xfrm>
          <a:custGeom>
            <a:avLst/>
            <a:gdLst>
              <a:gd name="connsiteX0" fmla="*/ 82450 w 82450"/>
              <a:gd name="connsiteY0" fmla="*/ 0 h 50468"/>
              <a:gd name="connsiteX1" fmla="*/ 0 w 82450"/>
              <a:gd name="connsiteY1" fmla="*/ 50468 h 50468"/>
            </a:gdLst>
            <a:ahLst/>
            <a:cxnLst>
              <a:cxn ang="0">
                <a:pos x="connsiteX0" y="connsiteY0"/>
              </a:cxn>
              <a:cxn ang="0">
                <a:pos x="connsiteX1" y="connsiteY1"/>
              </a:cxn>
            </a:cxnLst>
            <a:rect l="l" t="t" r="r" b="b"/>
            <a:pathLst>
              <a:path w="82450" h="50468">
                <a:moveTo>
                  <a:pt x="82450" y="0"/>
                </a:moveTo>
                <a:lnTo>
                  <a:pt x="0" y="5046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1" name="Freeform: Shape 100">
            <a:extLst>
              <a:ext uri="{FF2B5EF4-FFF2-40B4-BE49-F238E27FC236}">
                <a16:creationId xmlns:a16="http://schemas.microsoft.com/office/drawing/2014/main" id="{76B37D09-BADA-4195-AA09-C9FC964C14ED}"/>
              </a:ext>
            </a:extLst>
          </p:cNvPr>
          <p:cNvSpPr/>
          <p:nvPr/>
        </p:nvSpPr>
        <p:spPr>
          <a:xfrm>
            <a:off x="4201143" y="2857744"/>
            <a:ext cx="78123" cy="1546"/>
          </a:xfrm>
          <a:custGeom>
            <a:avLst/>
            <a:gdLst>
              <a:gd name="connsiteX0" fmla="*/ 0 w 94618"/>
              <a:gd name="connsiteY0" fmla="*/ 1872 h 1872"/>
              <a:gd name="connsiteX1" fmla="*/ 94619 w 94618"/>
              <a:gd name="connsiteY1" fmla="*/ 0 h 1872"/>
            </a:gdLst>
            <a:ahLst/>
            <a:cxnLst>
              <a:cxn ang="0">
                <a:pos x="connsiteX0" y="connsiteY0"/>
              </a:cxn>
              <a:cxn ang="0">
                <a:pos x="connsiteX1" y="connsiteY1"/>
              </a:cxn>
            </a:cxnLst>
            <a:rect l="l" t="t" r="r" b="b"/>
            <a:pathLst>
              <a:path w="94618" h="1872">
                <a:moveTo>
                  <a:pt x="0" y="1872"/>
                </a:moveTo>
                <a:lnTo>
                  <a:pt x="94619"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2" name="Freeform: Shape 101">
            <a:extLst>
              <a:ext uri="{FF2B5EF4-FFF2-40B4-BE49-F238E27FC236}">
                <a16:creationId xmlns:a16="http://schemas.microsoft.com/office/drawing/2014/main" id="{36562A09-39A4-42B3-B022-5BADDF645654}"/>
              </a:ext>
            </a:extLst>
          </p:cNvPr>
          <p:cNvSpPr/>
          <p:nvPr/>
        </p:nvSpPr>
        <p:spPr>
          <a:xfrm>
            <a:off x="4193093" y="2959569"/>
            <a:ext cx="76449" cy="20803"/>
          </a:xfrm>
          <a:custGeom>
            <a:avLst/>
            <a:gdLst>
              <a:gd name="connsiteX0" fmla="*/ 0 w 92590"/>
              <a:gd name="connsiteY0" fmla="*/ 0 h 25195"/>
              <a:gd name="connsiteX1" fmla="*/ 92590 w 92590"/>
              <a:gd name="connsiteY1" fmla="*/ 25195 h 25195"/>
            </a:gdLst>
            <a:ahLst/>
            <a:cxnLst>
              <a:cxn ang="0">
                <a:pos x="connsiteX0" y="connsiteY0"/>
              </a:cxn>
              <a:cxn ang="0">
                <a:pos x="connsiteX1" y="connsiteY1"/>
              </a:cxn>
            </a:cxnLst>
            <a:rect l="l" t="t" r="r" b="b"/>
            <a:pathLst>
              <a:path w="92590" h="25195">
                <a:moveTo>
                  <a:pt x="0" y="0"/>
                </a:moveTo>
                <a:lnTo>
                  <a:pt x="92590" y="2519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Freeform: Shape 102">
            <a:extLst>
              <a:ext uri="{FF2B5EF4-FFF2-40B4-BE49-F238E27FC236}">
                <a16:creationId xmlns:a16="http://schemas.microsoft.com/office/drawing/2014/main" id="{0B4B2ED4-704A-4702-A098-83F15324331A}"/>
              </a:ext>
            </a:extLst>
          </p:cNvPr>
          <p:cNvSpPr/>
          <p:nvPr/>
        </p:nvSpPr>
        <p:spPr>
          <a:xfrm>
            <a:off x="4100284" y="3131468"/>
            <a:ext cx="57385" cy="52168"/>
          </a:xfrm>
          <a:custGeom>
            <a:avLst/>
            <a:gdLst>
              <a:gd name="connsiteX0" fmla="*/ 0 w 69501"/>
              <a:gd name="connsiteY0" fmla="*/ 0 h 63183"/>
              <a:gd name="connsiteX1" fmla="*/ 69501 w 69501"/>
              <a:gd name="connsiteY1" fmla="*/ 63183 h 63183"/>
            </a:gdLst>
            <a:ahLst/>
            <a:cxnLst>
              <a:cxn ang="0">
                <a:pos x="connsiteX0" y="connsiteY0"/>
              </a:cxn>
              <a:cxn ang="0">
                <a:pos x="connsiteX1" y="connsiteY1"/>
              </a:cxn>
            </a:cxnLst>
            <a:rect l="l" t="t" r="r" b="b"/>
            <a:pathLst>
              <a:path w="69501" h="63183">
                <a:moveTo>
                  <a:pt x="0" y="0"/>
                </a:moveTo>
                <a:lnTo>
                  <a:pt x="69501" y="63183"/>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Freeform: Shape 103">
            <a:extLst>
              <a:ext uri="{FF2B5EF4-FFF2-40B4-BE49-F238E27FC236}">
                <a16:creationId xmlns:a16="http://schemas.microsoft.com/office/drawing/2014/main" id="{62F150BA-0DAC-4AB3-8BD8-06A728306B00}"/>
              </a:ext>
            </a:extLst>
          </p:cNvPr>
          <p:cNvSpPr/>
          <p:nvPr/>
        </p:nvSpPr>
        <p:spPr>
          <a:xfrm>
            <a:off x="4022224" y="3194972"/>
            <a:ext cx="40253" cy="65693"/>
          </a:xfrm>
          <a:custGeom>
            <a:avLst/>
            <a:gdLst>
              <a:gd name="connsiteX0" fmla="*/ 0 w 48752"/>
              <a:gd name="connsiteY0" fmla="*/ 0 h 79563"/>
              <a:gd name="connsiteX1" fmla="*/ 48752 w 48752"/>
              <a:gd name="connsiteY1" fmla="*/ 79564 h 79563"/>
            </a:gdLst>
            <a:ahLst/>
            <a:cxnLst>
              <a:cxn ang="0">
                <a:pos x="connsiteX0" y="connsiteY0"/>
              </a:cxn>
              <a:cxn ang="0">
                <a:pos x="connsiteX1" y="connsiteY1"/>
              </a:cxn>
            </a:cxnLst>
            <a:rect l="l" t="t" r="r" b="b"/>
            <a:pathLst>
              <a:path w="48752" h="79563">
                <a:moveTo>
                  <a:pt x="0" y="0"/>
                </a:moveTo>
                <a:lnTo>
                  <a:pt x="48752" y="7956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5" name="Freeform: Shape 104">
            <a:extLst>
              <a:ext uri="{FF2B5EF4-FFF2-40B4-BE49-F238E27FC236}">
                <a16:creationId xmlns:a16="http://schemas.microsoft.com/office/drawing/2014/main" id="{A723B531-0FB2-4F33-8782-D58E5088CF2B}"/>
              </a:ext>
            </a:extLst>
          </p:cNvPr>
          <p:cNvSpPr/>
          <p:nvPr/>
        </p:nvSpPr>
        <p:spPr>
          <a:xfrm>
            <a:off x="3934697" y="3234968"/>
            <a:ext cx="21254" cy="74131"/>
          </a:xfrm>
          <a:custGeom>
            <a:avLst/>
            <a:gdLst>
              <a:gd name="connsiteX0" fmla="*/ 0 w 25741"/>
              <a:gd name="connsiteY0" fmla="*/ 0 h 89782"/>
              <a:gd name="connsiteX1" fmla="*/ 25741 w 25741"/>
              <a:gd name="connsiteY1" fmla="*/ 89783 h 89782"/>
            </a:gdLst>
            <a:ahLst/>
            <a:cxnLst>
              <a:cxn ang="0">
                <a:pos x="connsiteX0" y="connsiteY0"/>
              </a:cxn>
              <a:cxn ang="0">
                <a:pos x="connsiteX1" y="connsiteY1"/>
              </a:cxn>
            </a:cxnLst>
            <a:rect l="l" t="t" r="r" b="b"/>
            <a:pathLst>
              <a:path w="25741" h="89782">
                <a:moveTo>
                  <a:pt x="0" y="0"/>
                </a:moveTo>
                <a:lnTo>
                  <a:pt x="25741" y="89783"/>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Shape 105">
            <a:extLst>
              <a:ext uri="{FF2B5EF4-FFF2-40B4-BE49-F238E27FC236}">
                <a16:creationId xmlns:a16="http://schemas.microsoft.com/office/drawing/2014/main" id="{4E27F448-CEDD-4BFC-985E-7DA5788C4790}"/>
              </a:ext>
            </a:extLst>
          </p:cNvPr>
          <p:cNvSpPr/>
          <p:nvPr/>
        </p:nvSpPr>
        <p:spPr>
          <a:xfrm>
            <a:off x="3957046" y="3312899"/>
            <a:ext cx="13074" cy="45663"/>
          </a:xfrm>
          <a:custGeom>
            <a:avLst/>
            <a:gdLst>
              <a:gd name="connsiteX0" fmla="*/ 0 w 15834"/>
              <a:gd name="connsiteY0" fmla="*/ 0 h 55304"/>
              <a:gd name="connsiteX1" fmla="*/ 15835 w 15834"/>
              <a:gd name="connsiteY1" fmla="*/ 55305 h 55304"/>
            </a:gdLst>
            <a:ahLst/>
            <a:cxnLst>
              <a:cxn ang="0">
                <a:pos x="connsiteX0" y="connsiteY0"/>
              </a:cxn>
              <a:cxn ang="0">
                <a:pos x="connsiteX1" y="connsiteY1"/>
              </a:cxn>
            </a:cxnLst>
            <a:rect l="l" t="t" r="r" b="b"/>
            <a:pathLst>
              <a:path w="15834" h="55304">
                <a:moveTo>
                  <a:pt x="0" y="0"/>
                </a:moveTo>
                <a:lnTo>
                  <a:pt x="15835" y="5530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7" name="Freeform: Shape 106">
            <a:extLst>
              <a:ext uri="{FF2B5EF4-FFF2-40B4-BE49-F238E27FC236}">
                <a16:creationId xmlns:a16="http://schemas.microsoft.com/office/drawing/2014/main" id="{CBB43CC7-E8C2-4EA7-930B-A978E54A1295}"/>
              </a:ext>
            </a:extLst>
          </p:cNvPr>
          <p:cNvSpPr/>
          <p:nvPr/>
        </p:nvSpPr>
        <p:spPr>
          <a:xfrm>
            <a:off x="3843499" y="3250876"/>
            <a:ext cx="1546" cy="77479"/>
          </a:xfrm>
          <a:custGeom>
            <a:avLst/>
            <a:gdLst>
              <a:gd name="connsiteX0" fmla="*/ 0 w 1872"/>
              <a:gd name="connsiteY0" fmla="*/ 0 h 93838"/>
              <a:gd name="connsiteX1" fmla="*/ 1872 w 1872"/>
              <a:gd name="connsiteY1" fmla="*/ 93839 h 93838"/>
            </a:gdLst>
            <a:ahLst/>
            <a:cxnLst>
              <a:cxn ang="0">
                <a:pos x="connsiteX0" y="connsiteY0"/>
              </a:cxn>
              <a:cxn ang="0">
                <a:pos x="connsiteX1" y="connsiteY1"/>
              </a:cxn>
            </a:cxnLst>
            <a:rect l="l" t="t" r="r" b="b"/>
            <a:pathLst>
              <a:path w="1872" h="93838">
                <a:moveTo>
                  <a:pt x="0" y="0"/>
                </a:moveTo>
                <a:lnTo>
                  <a:pt x="1872" y="93839"/>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Shape 107">
            <a:extLst>
              <a:ext uri="{FF2B5EF4-FFF2-40B4-BE49-F238E27FC236}">
                <a16:creationId xmlns:a16="http://schemas.microsoft.com/office/drawing/2014/main" id="{04529039-37FB-4BC4-AC39-9783396FD141}"/>
              </a:ext>
            </a:extLst>
          </p:cNvPr>
          <p:cNvSpPr/>
          <p:nvPr/>
        </p:nvSpPr>
        <p:spPr>
          <a:xfrm>
            <a:off x="3721386" y="3238639"/>
            <a:ext cx="20481" cy="75547"/>
          </a:xfrm>
          <a:custGeom>
            <a:avLst/>
            <a:gdLst>
              <a:gd name="connsiteX0" fmla="*/ 24805 w 24805"/>
              <a:gd name="connsiteY0" fmla="*/ 0 h 91498"/>
              <a:gd name="connsiteX1" fmla="*/ 0 w 24805"/>
              <a:gd name="connsiteY1" fmla="*/ 91498 h 91498"/>
            </a:gdLst>
            <a:ahLst/>
            <a:cxnLst>
              <a:cxn ang="0">
                <a:pos x="connsiteX0" y="connsiteY0"/>
              </a:cxn>
              <a:cxn ang="0">
                <a:pos x="connsiteX1" y="connsiteY1"/>
              </a:cxn>
            </a:cxnLst>
            <a:rect l="l" t="t" r="r" b="b"/>
            <a:pathLst>
              <a:path w="24805" h="91498">
                <a:moveTo>
                  <a:pt x="24805" y="0"/>
                </a:moveTo>
                <a:lnTo>
                  <a:pt x="0" y="9149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Freeform: Shape 108">
            <a:extLst>
              <a:ext uri="{FF2B5EF4-FFF2-40B4-BE49-F238E27FC236}">
                <a16:creationId xmlns:a16="http://schemas.microsoft.com/office/drawing/2014/main" id="{3A53F906-8FCF-442D-B1F3-B516812F5A50}"/>
              </a:ext>
            </a:extLst>
          </p:cNvPr>
          <p:cNvSpPr/>
          <p:nvPr/>
        </p:nvSpPr>
        <p:spPr>
          <a:xfrm>
            <a:off x="3516254" y="3144928"/>
            <a:ext cx="51653" cy="56870"/>
          </a:xfrm>
          <a:custGeom>
            <a:avLst/>
            <a:gdLst>
              <a:gd name="connsiteX0" fmla="*/ 62559 w 62559"/>
              <a:gd name="connsiteY0" fmla="*/ 0 h 68877"/>
              <a:gd name="connsiteX1" fmla="*/ 0 w 62559"/>
              <a:gd name="connsiteY1" fmla="*/ 68877 h 68877"/>
            </a:gdLst>
            <a:ahLst/>
            <a:cxnLst>
              <a:cxn ang="0">
                <a:pos x="connsiteX0" y="connsiteY0"/>
              </a:cxn>
              <a:cxn ang="0">
                <a:pos x="connsiteX1" y="connsiteY1"/>
              </a:cxn>
            </a:cxnLst>
            <a:rect l="l" t="t" r="r" b="b"/>
            <a:pathLst>
              <a:path w="62559" h="68877">
                <a:moveTo>
                  <a:pt x="62559" y="0"/>
                </a:moveTo>
                <a:lnTo>
                  <a:pt x="0" y="68877"/>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0" name="Freeform: Shape 109">
            <a:extLst>
              <a:ext uri="{FF2B5EF4-FFF2-40B4-BE49-F238E27FC236}">
                <a16:creationId xmlns:a16="http://schemas.microsoft.com/office/drawing/2014/main" id="{0C4D0EB6-1B66-48D9-8FE3-AF05B9FA7546}"/>
              </a:ext>
            </a:extLst>
          </p:cNvPr>
          <p:cNvSpPr/>
          <p:nvPr/>
        </p:nvSpPr>
        <p:spPr>
          <a:xfrm>
            <a:off x="3439934" y="3063778"/>
            <a:ext cx="67175" cy="41155"/>
          </a:xfrm>
          <a:custGeom>
            <a:avLst/>
            <a:gdLst>
              <a:gd name="connsiteX0" fmla="*/ 81358 w 81358"/>
              <a:gd name="connsiteY0" fmla="*/ 0 h 49844"/>
              <a:gd name="connsiteX1" fmla="*/ 0 w 81358"/>
              <a:gd name="connsiteY1" fmla="*/ 49844 h 49844"/>
            </a:gdLst>
            <a:ahLst/>
            <a:cxnLst>
              <a:cxn ang="0">
                <a:pos x="connsiteX0" y="connsiteY0"/>
              </a:cxn>
              <a:cxn ang="0">
                <a:pos x="connsiteX1" y="connsiteY1"/>
              </a:cxn>
            </a:cxnLst>
            <a:rect l="l" t="t" r="r" b="b"/>
            <a:pathLst>
              <a:path w="81358" h="49844">
                <a:moveTo>
                  <a:pt x="81358" y="0"/>
                </a:moveTo>
                <a:lnTo>
                  <a:pt x="0" y="4984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1" name="Freeform: Shape 110">
            <a:extLst>
              <a:ext uri="{FF2B5EF4-FFF2-40B4-BE49-F238E27FC236}">
                <a16:creationId xmlns:a16="http://schemas.microsoft.com/office/drawing/2014/main" id="{C31FB6A5-B315-4B05-B75C-243B204E9B60}"/>
              </a:ext>
            </a:extLst>
          </p:cNvPr>
          <p:cNvSpPr/>
          <p:nvPr/>
        </p:nvSpPr>
        <p:spPr>
          <a:xfrm>
            <a:off x="3395751" y="2975477"/>
            <a:ext cx="73615" cy="21125"/>
          </a:xfrm>
          <a:custGeom>
            <a:avLst/>
            <a:gdLst>
              <a:gd name="connsiteX0" fmla="*/ 89158 w 89158"/>
              <a:gd name="connsiteY0" fmla="*/ 0 h 25585"/>
              <a:gd name="connsiteX1" fmla="*/ 0 w 89158"/>
              <a:gd name="connsiteY1" fmla="*/ 25585 h 25585"/>
            </a:gdLst>
            <a:ahLst/>
            <a:cxnLst>
              <a:cxn ang="0">
                <a:pos x="connsiteX0" y="connsiteY0"/>
              </a:cxn>
              <a:cxn ang="0">
                <a:pos x="connsiteX1" y="connsiteY1"/>
              </a:cxn>
            </a:cxnLst>
            <a:rect l="l" t="t" r="r" b="b"/>
            <a:pathLst>
              <a:path w="89158" h="25585">
                <a:moveTo>
                  <a:pt x="89158" y="0"/>
                </a:moveTo>
                <a:lnTo>
                  <a:pt x="0" y="2558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 name="Freeform: Shape 111">
            <a:extLst>
              <a:ext uri="{FF2B5EF4-FFF2-40B4-BE49-F238E27FC236}">
                <a16:creationId xmlns:a16="http://schemas.microsoft.com/office/drawing/2014/main" id="{2CCA6A2A-99D3-484C-92BC-AA094227F248}"/>
              </a:ext>
            </a:extLst>
          </p:cNvPr>
          <p:cNvSpPr/>
          <p:nvPr/>
        </p:nvSpPr>
        <p:spPr>
          <a:xfrm>
            <a:off x="3333471" y="2997699"/>
            <a:ext cx="58480" cy="16810"/>
          </a:xfrm>
          <a:custGeom>
            <a:avLst/>
            <a:gdLst>
              <a:gd name="connsiteX0" fmla="*/ 70827 w 70827"/>
              <a:gd name="connsiteY0" fmla="*/ 0 h 20359"/>
              <a:gd name="connsiteX1" fmla="*/ 0 w 70827"/>
              <a:gd name="connsiteY1" fmla="*/ 20359 h 20359"/>
            </a:gdLst>
            <a:ahLst/>
            <a:cxnLst>
              <a:cxn ang="0">
                <a:pos x="connsiteX0" y="connsiteY0"/>
              </a:cxn>
              <a:cxn ang="0">
                <a:pos x="connsiteX1" y="connsiteY1"/>
              </a:cxn>
            </a:cxnLst>
            <a:rect l="l" t="t" r="r" b="b"/>
            <a:pathLst>
              <a:path w="70827" h="20359">
                <a:moveTo>
                  <a:pt x="70827" y="0"/>
                </a:moveTo>
                <a:lnTo>
                  <a:pt x="0" y="20359"/>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Freeform: Shape 112">
            <a:extLst>
              <a:ext uri="{FF2B5EF4-FFF2-40B4-BE49-F238E27FC236}">
                <a16:creationId xmlns:a16="http://schemas.microsoft.com/office/drawing/2014/main" id="{AC5197F4-2F5F-4C89-92DB-193A5C68EFBB}"/>
              </a:ext>
            </a:extLst>
          </p:cNvPr>
          <p:cNvSpPr/>
          <p:nvPr/>
        </p:nvSpPr>
        <p:spPr>
          <a:xfrm>
            <a:off x="3379070" y="2884666"/>
            <a:ext cx="77157" cy="1546"/>
          </a:xfrm>
          <a:custGeom>
            <a:avLst/>
            <a:gdLst>
              <a:gd name="connsiteX0" fmla="*/ 0 w 93448"/>
              <a:gd name="connsiteY0" fmla="*/ 1872 h 1872"/>
              <a:gd name="connsiteX1" fmla="*/ 93449 w 93448"/>
              <a:gd name="connsiteY1" fmla="*/ 0 h 1872"/>
            </a:gdLst>
            <a:ahLst/>
            <a:cxnLst>
              <a:cxn ang="0">
                <a:pos x="connsiteX0" y="connsiteY0"/>
              </a:cxn>
              <a:cxn ang="0">
                <a:pos x="connsiteX1" y="connsiteY1"/>
              </a:cxn>
            </a:cxnLst>
            <a:rect l="l" t="t" r="r" b="b"/>
            <a:pathLst>
              <a:path w="93448" h="1872">
                <a:moveTo>
                  <a:pt x="0" y="1872"/>
                </a:moveTo>
                <a:lnTo>
                  <a:pt x="93449"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4" name="Freeform: Shape 113">
            <a:extLst>
              <a:ext uri="{FF2B5EF4-FFF2-40B4-BE49-F238E27FC236}">
                <a16:creationId xmlns:a16="http://schemas.microsoft.com/office/drawing/2014/main" id="{9E23E2F8-A37C-4936-8E6A-5E2E1488BEB8}"/>
              </a:ext>
            </a:extLst>
          </p:cNvPr>
          <p:cNvSpPr/>
          <p:nvPr/>
        </p:nvSpPr>
        <p:spPr>
          <a:xfrm>
            <a:off x="3392144" y="2763583"/>
            <a:ext cx="72842" cy="19901"/>
          </a:xfrm>
          <a:custGeom>
            <a:avLst/>
            <a:gdLst>
              <a:gd name="connsiteX0" fmla="*/ 0 w 88222"/>
              <a:gd name="connsiteY0" fmla="*/ 0 h 24103"/>
              <a:gd name="connsiteX1" fmla="*/ 88222 w 88222"/>
              <a:gd name="connsiteY1" fmla="*/ 24103 h 24103"/>
            </a:gdLst>
            <a:ahLst/>
            <a:cxnLst>
              <a:cxn ang="0">
                <a:pos x="connsiteX0" y="connsiteY0"/>
              </a:cxn>
              <a:cxn ang="0">
                <a:pos x="connsiteX1" y="connsiteY1"/>
              </a:cxn>
            </a:cxnLst>
            <a:rect l="l" t="t" r="r" b="b"/>
            <a:pathLst>
              <a:path w="88222" h="24103">
                <a:moveTo>
                  <a:pt x="0" y="0"/>
                </a:moveTo>
                <a:lnTo>
                  <a:pt x="88222" y="24103"/>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Freeform: Shape 114">
            <a:extLst>
              <a:ext uri="{FF2B5EF4-FFF2-40B4-BE49-F238E27FC236}">
                <a16:creationId xmlns:a16="http://schemas.microsoft.com/office/drawing/2014/main" id="{0D2999F0-7017-4F97-86CF-EE6AEAF64F61}"/>
              </a:ext>
            </a:extLst>
          </p:cNvPr>
          <p:cNvSpPr/>
          <p:nvPr/>
        </p:nvSpPr>
        <p:spPr>
          <a:xfrm>
            <a:off x="3430916" y="3404033"/>
            <a:ext cx="104723" cy="188902"/>
          </a:xfrm>
          <a:custGeom>
            <a:avLst/>
            <a:gdLst>
              <a:gd name="connsiteX0" fmla="*/ 126834 w 126834"/>
              <a:gd name="connsiteY0" fmla="*/ 0 h 228785"/>
              <a:gd name="connsiteX1" fmla="*/ 0 w 126834"/>
              <a:gd name="connsiteY1" fmla="*/ 228785 h 228785"/>
            </a:gdLst>
            <a:ahLst/>
            <a:cxnLst>
              <a:cxn ang="0">
                <a:pos x="connsiteX0" y="connsiteY0"/>
              </a:cxn>
              <a:cxn ang="0">
                <a:pos x="connsiteX1" y="connsiteY1"/>
              </a:cxn>
            </a:cxnLst>
            <a:rect l="l" t="t" r="r" b="b"/>
            <a:pathLst>
              <a:path w="126834" h="228785">
                <a:moveTo>
                  <a:pt x="126834" y="0"/>
                </a:moveTo>
                <a:lnTo>
                  <a:pt x="0" y="228785"/>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Freeform: Shape 115">
            <a:extLst>
              <a:ext uri="{FF2B5EF4-FFF2-40B4-BE49-F238E27FC236}">
                <a16:creationId xmlns:a16="http://schemas.microsoft.com/office/drawing/2014/main" id="{C2E182CE-EC1E-4B96-93BA-5A1090897411}"/>
              </a:ext>
            </a:extLst>
          </p:cNvPr>
          <p:cNvSpPr/>
          <p:nvPr/>
        </p:nvSpPr>
        <p:spPr>
          <a:xfrm>
            <a:off x="3621042" y="2140974"/>
            <a:ext cx="47209" cy="164749"/>
          </a:xfrm>
          <a:custGeom>
            <a:avLst/>
            <a:gdLst>
              <a:gd name="connsiteX0" fmla="*/ 0 w 57176"/>
              <a:gd name="connsiteY0" fmla="*/ 0 h 199533"/>
              <a:gd name="connsiteX1" fmla="*/ 57177 w 57176"/>
              <a:gd name="connsiteY1" fmla="*/ 199534 h 199533"/>
            </a:gdLst>
            <a:ahLst/>
            <a:cxnLst>
              <a:cxn ang="0">
                <a:pos x="connsiteX0" y="connsiteY0"/>
              </a:cxn>
              <a:cxn ang="0">
                <a:pos x="connsiteX1" y="connsiteY1"/>
              </a:cxn>
            </a:cxnLst>
            <a:rect l="l" t="t" r="r" b="b"/>
            <a:pathLst>
              <a:path w="57176" h="199533">
                <a:moveTo>
                  <a:pt x="0" y="0"/>
                </a:moveTo>
                <a:lnTo>
                  <a:pt x="57177" y="19953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7" name="Freeform: Shape 116">
            <a:extLst>
              <a:ext uri="{FF2B5EF4-FFF2-40B4-BE49-F238E27FC236}">
                <a16:creationId xmlns:a16="http://schemas.microsoft.com/office/drawing/2014/main" id="{DD607496-C822-488B-AC99-7A610EEDEB9C}"/>
              </a:ext>
            </a:extLst>
          </p:cNvPr>
          <p:cNvSpPr/>
          <p:nvPr/>
        </p:nvSpPr>
        <p:spPr>
          <a:xfrm>
            <a:off x="3631089" y="2919511"/>
            <a:ext cx="33620" cy="9660"/>
          </a:xfrm>
          <a:custGeom>
            <a:avLst/>
            <a:gdLst>
              <a:gd name="connsiteX0" fmla="*/ 40718 w 40718"/>
              <a:gd name="connsiteY0" fmla="*/ 0 h 11700"/>
              <a:gd name="connsiteX1" fmla="*/ 0 w 40718"/>
              <a:gd name="connsiteY1" fmla="*/ 11701 h 11700"/>
            </a:gdLst>
            <a:ahLst/>
            <a:cxnLst>
              <a:cxn ang="0">
                <a:pos x="connsiteX0" y="connsiteY0"/>
              </a:cxn>
              <a:cxn ang="0">
                <a:pos x="connsiteX1" y="connsiteY1"/>
              </a:cxn>
            </a:cxnLst>
            <a:rect l="l" t="t" r="r" b="b"/>
            <a:pathLst>
              <a:path w="40718" h="11700">
                <a:moveTo>
                  <a:pt x="40718" y="0"/>
                </a:moveTo>
                <a:lnTo>
                  <a:pt x="0" y="1170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8" name="Freeform: Shape 117">
            <a:extLst>
              <a:ext uri="{FF2B5EF4-FFF2-40B4-BE49-F238E27FC236}">
                <a16:creationId xmlns:a16="http://schemas.microsoft.com/office/drawing/2014/main" id="{01CD5E2C-D5BA-40C8-B676-24ABE7244D73}"/>
              </a:ext>
            </a:extLst>
          </p:cNvPr>
          <p:cNvSpPr/>
          <p:nvPr/>
        </p:nvSpPr>
        <p:spPr>
          <a:xfrm>
            <a:off x="3878343" y="3038337"/>
            <a:ext cx="10047" cy="35037"/>
          </a:xfrm>
          <a:custGeom>
            <a:avLst/>
            <a:gdLst>
              <a:gd name="connsiteX0" fmla="*/ 0 w 12168"/>
              <a:gd name="connsiteY0" fmla="*/ 0 h 42434"/>
              <a:gd name="connsiteX1" fmla="*/ 12168 w 12168"/>
              <a:gd name="connsiteY1" fmla="*/ 42434 h 42434"/>
            </a:gdLst>
            <a:ahLst/>
            <a:cxnLst>
              <a:cxn ang="0">
                <a:pos x="connsiteX0" y="connsiteY0"/>
              </a:cxn>
              <a:cxn ang="0">
                <a:pos x="connsiteX1" y="connsiteY1"/>
              </a:cxn>
            </a:cxnLst>
            <a:rect l="l" t="t" r="r" b="b"/>
            <a:pathLst>
              <a:path w="12168" h="42434">
                <a:moveTo>
                  <a:pt x="0" y="0"/>
                </a:moveTo>
                <a:lnTo>
                  <a:pt x="12168" y="4243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Shape 118">
            <a:extLst>
              <a:ext uri="{FF2B5EF4-FFF2-40B4-BE49-F238E27FC236}">
                <a16:creationId xmlns:a16="http://schemas.microsoft.com/office/drawing/2014/main" id="{366ADC1D-0B5C-40EE-B0F5-9193473FD713}"/>
              </a:ext>
            </a:extLst>
          </p:cNvPr>
          <p:cNvSpPr/>
          <p:nvPr/>
        </p:nvSpPr>
        <p:spPr>
          <a:xfrm>
            <a:off x="3985835" y="2815494"/>
            <a:ext cx="41541" cy="11914"/>
          </a:xfrm>
          <a:custGeom>
            <a:avLst/>
            <a:gdLst>
              <a:gd name="connsiteX0" fmla="*/ 50312 w 50312"/>
              <a:gd name="connsiteY0" fmla="*/ 0 h 14430"/>
              <a:gd name="connsiteX1" fmla="*/ 0 w 50312"/>
              <a:gd name="connsiteY1" fmla="*/ 14431 h 14430"/>
            </a:gdLst>
            <a:ahLst/>
            <a:cxnLst>
              <a:cxn ang="0">
                <a:pos x="connsiteX0" y="connsiteY0"/>
              </a:cxn>
              <a:cxn ang="0">
                <a:pos x="connsiteX1" y="connsiteY1"/>
              </a:cxn>
            </a:cxnLst>
            <a:rect l="l" t="t" r="r" b="b"/>
            <a:pathLst>
              <a:path w="50312" h="14430">
                <a:moveTo>
                  <a:pt x="50312" y="0"/>
                </a:moveTo>
                <a:lnTo>
                  <a:pt x="0" y="1443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Shape 119">
            <a:extLst>
              <a:ext uri="{FF2B5EF4-FFF2-40B4-BE49-F238E27FC236}">
                <a16:creationId xmlns:a16="http://schemas.microsoft.com/office/drawing/2014/main" id="{C5FFEDAA-21B5-44F5-ACFF-0C1C3D98D506}"/>
              </a:ext>
            </a:extLst>
          </p:cNvPr>
          <p:cNvSpPr/>
          <p:nvPr/>
        </p:nvSpPr>
        <p:spPr>
          <a:xfrm>
            <a:off x="3776066" y="2681724"/>
            <a:ext cx="9660" cy="33620"/>
          </a:xfrm>
          <a:custGeom>
            <a:avLst/>
            <a:gdLst>
              <a:gd name="connsiteX0" fmla="*/ 0 w 11700"/>
              <a:gd name="connsiteY0" fmla="*/ 0 h 40718"/>
              <a:gd name="connsiteX1" fmla="*/ 11700 w 11700"/>
              <a:gd name="connsiteY1" fmla="*/ 40718 h 40718"/>
            </a:gdLst>
            <a:ahLst/>
            <a:cxnLst>
              <a:cxn ang="0">
                <a:pos x="connsiteX0" y="connsiteY0"/>
              </a:cxn>
              <a:cxn ang="0">
                <a:pos x="connsiteX1" y="connsiteY1"/>
              </a:cxn>
            </a:cxnLst>
            <a:rect l="l" t="t" r="r" b="b"/>
            <a:pathLst>
              <a:path w="11700" h="40718">
                <a:moveTo>
                  <a:pt x="0" y="0"/>
                </a:moveTo>
                <a:lnTo>
                  <a:pt x="11700" y="4071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1" name="Freeform: Shape 120">
            <a:extLst>
              <a:ext uri="{FF2B5EF4-FFF2-40B4-BE49-F238E27FC236}">
                <a16:creationId xmlns:a16="http://schemas.microsoft.com/office/drawing/2014/main" id="{E2886B72-A37A-48BB-8BB6-8CBC79C66841}"/>
              </a:ext>
            </a:extLst>
          </p:cNvPr>
          <p:cNvSpPr/>
          <p:nvPr/>
        </p:nvSpPr>
        <p:spPr>
          <a:xfrm>
            <a:off x="3473231" y="2945336"/>
            <a:ext cx="101439" cy="29046"/>
          </a:xfrm>
          <a:custGeom>
            <a:avLst/>
            <a:gdLst>
              <a:gd name="connsiteX0" fmla="*/ 122856 w 122856"/>
              <a:gd name="connsiteY0" fmla="*/ 0 h 35179"/>
              <a:gd name="connsiteX1" fmla="*/ 0 w 122856"/>
              <a:gd name="connsiteY1" fmla="*/ 35180 h 35179"/>
            </a:gdLst>
            <a:ahLst/>
            <a:cxnLst>
              <a:cxn ang="0">
                <a:pos x="connsiteX0" y="connsiteY0"/>
              </a:cxn>
              <a:cxn ang="0">
                <a:pos x="connsiteX1" y="connsiteY1"/>
              </a:cxn>
            </a:cxnLst>
            <a:rect l="l" t="t" r="r" b="b"/>
            <a:pathLst>
              <a:path w="122856" h="35179">
                <a:moveTo>
                  <a:pt x="122856" y="0"/>
                </a:moveTo>
                <a:lnTo>
                  <a:pt x="0" y="3518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2" name="Freeform: Shape 121">
            <a:extLst>
              <a:ext uri="{FF2B5EF4-FFF2-40B4-BE49-F238E27FC236}">
                <a16:creationId xmlns:a16="http://schemas.microsoft.com/office/drawing/2014/main" id="{0B569A9B-0379-4569-8658-E12C20F90CAE}"/>
              </a:ext>
            </a:extLst>
          </p:cNvPr>
          <p:cNvSpPr/>
          <p:nvPr/>
        </p:nvSpPr>
        <p:spPr>
          <a:xfrm>
            <a:off x="3903074" y="3124576"/>
            <a:ext cx="30528" cy="106527"/>
          </a:xfrm>
          <a:custGeom>
            <a:avLst/>
            <a:gdLst>
              <a:gd name="connsiteX0" fmla="*/ 0 w 36973"/>
              <a:gd name="connsiteY0" fmla="*/ 0 h 129018"/>
              <a:gd name="connsiteX1" fmla="*/ 36974 w 36973"/>
              <a:gd name="connsiteY1" fmla="*/ 129018 h 129018"/>
            </a:gdLst>
            <a:ahLst/>
            <a:cxnLst>
              <a:cxn ang="0">
                <a:pos x="connsiteX0" y="connsiteY0"/>
              </a:cxn>
              <a:cxn ang="0">
                <a:pos x="connsiteX1" y="connsiteY1"/>
              </a:cxn>
            </a:cxnLst>
            <a:rect l="l" t="t" r="r" b="b"/>
            <a:pathLst>
              <a:path w="36973" h="129018">
                <a:moveTo>
                  <a:pt x="0" y="0"/>
                </a:moveTo>
                <a:lnTo>
                  <a:pt x="36974" y="129018"/>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3" name="Freeform: Shape 122">
            <a:extLst>
              <a:ext uri="{FF2B5EF4-FFF2-40B4-BE49-F238E27FC236}">
                <a16:creationId xmlns:a16="http://schemas.microsoft.com/office/drawing/2014/main" id="{1DEA663E-225D-45AE-BE67-DCE0E73BEE78}"/>
              </a:ext>
            </a:extLst>
          </p:cNvPr>
          <p:cNvSpPr/>
          <p:nvPr/>
        </p:nvSpPr>
        <p:spPr>
          <a:xfrm>
            <a:off x="3690343" y="2382818"/>
            <a:ext cx="69365" cy="241907"/>
          </a:xfrm>
          <a:custGeom>
            <a:avLst/>
            <a:gdLst>
              <a:gd name="connsiteX0" fmla="*/ 0 w 84010"/>
              <a:gd name="connsiteY0" fmla="*/ 0 h 292982"/>
              <a:gd name="connsiteX1" fmla="*/ 84010 w 84010"/>
              <a:gd name="connsiteY1" fmla="*/ 292982 h 292982"/>
            </a:gdLst>
            <a:ahLst/>
            <a:cxnLst>
              <a:cxn ang="0">
                <a:pos x="connsiteX0" y="connsiteY0"/>
              </a:cxn>
              <a:cxn ang="0">
                <a:pos x="connsiteX1" y="connsiteY1"/>
              </a:cxn>
            </a:cxnLst>
            <a:rect l="l" t="t" r="r" b="b"/>
            <a:pathLst>
              <a:path w="84010" h="292982">
                <a:moveTo>
                  <a:pt x="0" y="0"/>
                </a:moveTo>
                <a:lnTo>
                  <a:pt x="84010" y="292982"/>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 name="Freeform: Shape 123">
            <a:extLst>
              <a:ext uri="{FF2B5EF4-FFF2-40B4-BE49-F238E27FC236}">
                <a16:creationId xmlns:a16="http://schemas.microsoft.com/office/drawing/2014/main" id="{9114B33F-4C19-42BB-AB48-E72B5FEE22ED}"/>
              </a:ext>
            </a:extLst>
          </p:cNvPr>
          <p:cNvSpPr/>
          <p:nvPr/>
        </p:nvSpPr>
        <p:spPr>
          <a:xfrm>
            <a:off x="3095106" y="3040851"/>
            <a:ext cx="146265" cy="41992"/>
          </a:xfrm>
          <a:custGeom>
            <a:avLst/>
            <a:gdLst>
              <a:gd name="connsiteX0" fmla="*/ 177147 w 177146"/>
              <a:gd name="connsiteY0" fmla="*/ 0 h 50858"/>
              <a:gd name="connsiteX1" fmla="*/ 0 w 177146"/>
              <a:gd name="connsiteY1" fmla="*/ 50859 h 50858"/>
            </a:gdLst>
            <a:ahLst/>
            <a:cxnLst>
              <a:cxn ang="0">
                <a:pos x="connsiteX0" y="connsiteY0"/>
              </a:cxn>
              <a:cxn ang="0">
                <a:pos x="connsiteX1" y="connsiteY1"/>
              </a:cxn>
            </a:cxnLst>
            <a:rect l="l" t="t" r="r" b="b"/>
            <a:pathLst>
              <a:path w="177146" h="50858">
                <a:moveTo>
                  <a:pt x="177147" y="0"/>
                </a:moveTo>
                <a:lnTo>
                  <a:pt x="0" y="50859"/>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5" name="Freeform: Shape 124">
            <a:extLst>
              <a:ext uri="{FF2B5EF4-FFF2-40B4-BE49-F238E27FC236}">
                <a16:creationId xmlns:a16="http://schemas.microsoft.com/office/drawing/2014/main" id="{5DF93BE5-5B52-444D-B249-8FA7B05202C4}"/>
              </a:ext>
            </a:extLst>
          </p:cNvPr>
          <p:cNvSpPr/>
          <p:nvPr/>
        </p:nvSpPr>
        <p:spPr>
          <a:xfrm>
            <a:off x="3996076" y="3448988"/>
            <a:ext cx="44117" cy="153865"/>
          </a:xfrm>
          <a:custGeom>
            <a:avLst/>
            <a:gdLst>
              <a:gd name="connsiteX0" fmla="*/ 0 w 53432"/>
              <a:gd name="connsiteY0" fmla="*/ 0 h 186351"/>
              <a:gd name="connsiteX1" fmla="*/ 53433 w 53432"/>
              <a:gd name="connsiteY1" fmla="*/ 186351 h 186351"/>
            </a:gdLst>
            <a:ahLst/>
            <a:cxnLst>
              <a:cxn ang="0">
                <a:pos x="connsiteX0" y="connsiteY0"/>
              </a:cxn>
              <a:cxn ang="0">
                <a:pos x="connsiteX1" y="connsiteY1"/>
              </a:cxn>
            </a:cxnLst>
            <a:rect l="l" t="t" r="r" b="b"/>
            <a:pathLst>
              <a:path w="53432" h="186351">
                <a:moveTo>
                  <a:pt x="0" y="0"/>
                </a:moveTo>
                <a:lnTo>
                  <a:pt x="53433" y="186351"/>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Shape 125">
            <a:extLst>
              <a:ext uri="{FF2B5EF4-FFF2-40B4-BE49-F238E27FC236}">
                <a16:creationId xmlns:a16="http://schemas.microsoft.com/office/drawing/2014/main" id="{D9AFA73D-4AC8-4845-9CC9-3BF1C63D050B}"/>
              </a:ext>
            </a:extLst>
          </p:cNvPr>
          <p:cNvSpPr/>
          <p:nvPr/>
        </p:nvSpPr>
        <p:spPr>
          <a:xfrm>
            <a:off x="4396486" y="2661050"/>
            <a:ext cx="169644" cy="48626"/>
          </a:xfrm>
          <a:custGeom>
            <a:avLst/>
            <a:gdLst>
              <a:gd name="connsiteX0" fmla="*/ 205462 w 205462"/>
              <a:gd name="connsiteY0" fmla="*/ 0 h 58892"/>
              <a:gd name="connsiteX1" fmla="*/ 0 w 205462"/>
              <a:gd name="connsiteY1" fmla="*/ 58893 h 58892"/>
            </a:gdLst>
            <a:ahLst/>
            <a:cxnLst>
              <a:cxn ang="0">
                <a:pos x="connsiteX0" y="connsiteY0"/>
              </a:cxn>
              <a:cxn ang="0">
                <a:pos x="connsiteX1" y="connsiteY1"/>
              </a:cxn>
            </a:cxnLst>
            <a:rect l="l" t="t" r="r" b="b"/>
            <a:pathLst>
              <a:path w="205462" h="58892">
                <a:moveTo>
                  <a:pt x="205462" y="0"/>
                </a:moveTo>
                <a:lnTo>
                  <a:pt x="0" y="58893"/>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7" name="Freeform: Shape 126">
            <a:extLst>
              <a:ext uri="{FF2B5EF4-FFF2-40B4-BE49-F238E27FC236}">
                <a16:creationId xmlns:a16="http://schemas.microsoft.com/office/drawing/2014/main" id="{CC11FA6C-ED23-4E5E-A292-894AEB7300B3}"/>
              </a:ext>
            </a:extLst>
          </p:cNvPr>
          <p:cNvSpPr/>
          <p:nvPr/>
        </p:nvSpPr>
        <p:spPr>
          <a:xfrm>
            <a:off x="4075939" y="2734600"/>
            <a:ext cx="233534" cy="66981"/>
          </a:xfrm>
          <a:custGeom>
            <a:avLst/>
            <a:gdLst>
              <a:gd name="connsiteX0" fmla="*/ 282842 w 282841"/>
              <a:gd name="connsiteY0" fmla="*/ 0 h 81123"/>
              <a:gd name="connsiteX1" fmla="*/ 0 w 282841"/>
              <a:gd name="connsiteY1" fmla="*/ 81124 h 81123"/>
            </a:gdLst>
            <a:ahLst/>
            <a:cxnLst>
              <a:cxn ang="0">
                <a:pos x="connsiteX0" y="connsiteY0"/>
              </a:cxn>
              <a:cxn ang="0">
                <a:pos x="connsiteX1" y="connsiteY1"/>
              </a:cxn>
            </a:cxnLst>
            <a:rect l="l" t="t" r="r" b="b"/>
            <a:pathLst>
              <a:path w="282841" h="81123">
                <a:moveTo>
                  <a:pt x="282842" y="0"/>
                </a:moveTo>
                <a:lnTo>
                  <a:pt x="0" y="81124"/>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 name="Freeform: Shape 127">
            <a:extLst>
              <a:ext uri="{FF2B5EF4-FFF2-40B4-BE49-F238E27FC236}">
                <a16:creationId xmlns:a16="http://schemas.microsoft.com/office/drawing/2014/main" id="{E7B0F1BE-BCA2-4ABA-AA20-DFB1C8DC9C2C}"/>
              </a:ext>
            </a:extLst>
          </p:cNvPr>
          <p:cNvSpPr/>
          <p:nvPr/>
        </p:nvSpPr>
        <p:spPr>
          <a:xfrm>
            <a:off x="3977334" y="2953258"/>
            <a:ext cx="110713" cy="61378"/>
          </a:xfrm>
          <a:custGeom>
            <a:avLst/>
            <a:gdLst>
              <a:gd name="connsiteX0" fmla="*/ 134088 w 134088"/>
              <a:gd name="connsiteY0" fmla="*/ 74338 h 74337"/>
              <a:gd name="connsiteX1" fmla="*/ 0 w 134088"/>
              <a:gd name="connsiteY1" fmla="*/ 0 h 74337"/>
            </a:gdLst>
            <a:ahLst/>
            <a:cxnLst>
              <a:cxn ang="0">
                <a:pos x="connsiteX0" y="connsiteY0"/>
              </a:cxn>
              <a:cxn ang="0">
                <a:pos x="connsiteX1" y="connsiteY1"/>
              </a:cxn>
            </a:cxnLst>
            <a:rect l="l" t="t" r="r" b="b"/>
            <a:pathLst>
              <a:path w="134088" h="74337">
                <a:moveTo>
                  <a:pt x="134088" y="74338"/>
                </a:moveTo>
                <a:lnTo>
                  <a:pt x="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 name="Freeform: Shape 128">
            <a:extLst>
              <a:ext uri="{FF2B5EF4-FFF2-40B4-BE49-F238E27FC236}">
                <a16:creationId xmlns:a16="http://schemas.microsoft.com/office/drawing/2014/main" id="{45F09368-1A53-48AD-9501-9C8360A45FCF}"/>
              </a:ext>
            </a:extLst>
          </p:cNvPr>
          <p:cNvSpPr/>
          <p:nvPr/>
        </p:nvSpPr>
        <p:spPr>
          <a:xfrm>
            <a:off x="4029953" y="2958605"/>
            <a:ext cx="113546" cy="86754"/>
          </a:xfrm>
          <a:custGeom>
            <a:avLst/>
            <a:gdLst>
              <a:gd name="connsiteX0" fmla="*/ 137521 w 137520"/>
              <a:gd name="connsiteY0" fmla="*/ 105071 h 105071"/>
              <a:gd name="connsiteX1" fmla="*/ 46178 w 137520"/>
              <a:gd name="connsiteY1" fmla="*/ 0 h 105071"/>
              <a:gd name="connsiteX2" fmla="*/ 0 w 137520"/>
              <a:gd name="connsiteY2" fmla="*/ 83308 h 105071"/>
            </a:gdLst>
            <a:ahLst/>
            <a:cxnLst>
              <a:cxn ang="0">
                <a:pos x="connsiteX0" y="connsiteY0"/>
              </a:cxn>
              <a:cxn ang="0">
                <a:pos x="connsiteX1" y="connsiteY1"/>
              </a:cxn>
              <a:cxn ang="0">
                <a:pos x="connsiteX2" y="connsiteY2"/>
              </a:cxn>
            </a:cxnLst>
            <a:rect l="l" t="t" r="r" b="b"/>
            <a:pathLst>
              <a:path w="137520" h="105071">
                <a:moveTo>
                  <a:pt x="137521" y="105071"/>
                </a:moveTo>
                <a:lnTo>
                  <a:pt x="46178" y="0"/>
                </a:lnTo>
                <a:lnTo>
                  <a:pt x="0" y="83308"/>
                </a:lnTo>
                <a:close/>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 name="Freeform: Shape 129">
            <a:extLst>
              <a:ext uri="{FF2B5EF4-FFF2-40B4-BE49-F238E27FC236}">
                <a16:creationId xmlns:a16="http://schemas.microsoft.com/office/drawing/2014/main" id="{715C03E4-922D-49EC-8193-D465D92F1BCF}"/>
              </a:ext>
            </a:extLst>
          </p:cNvPr>
          <p:cNvSpPr/>
          <p:nvPr/>
        </p:nvSpPr>
        <p:spPr>
          <a:xfrm>
            <a:off x="3908098" y="2627687"/>
            <a:ext cx="57900" cy="104530"/>
          </a:xfrm>
          <a:custGeom>
            <a:avLst/>
            <a:gdLst>
              <a:gd name="connsiteX0" fmla="*/ 70125 w 70125"/>
              <a:gd name="connsiteY0" fmla="*/ 0 h 126600"/>
              <a:gd name="connsiteX1" fmla="*/ 0 w 70125"/>
              <a:gd name="connsiteY1" fmla="*/ 126600 h 126600"/>
            </a:gdLst>
            <a:ahLst/>
            <a:cxnLst>
              <a:cxn ang="0">
                <a:pos x="connsiteX0" y="connsiteY0"/>
              </a:cxn>
              <a:cxn ang="0">
                <a:pos x="connsiteX1" y="connsiteY1"/>
              </a:cxn>
            </a:cxnLst>
            <a:rect l="l" t="t" r="r" b="b"/>
            <a:pathLst>
              <a:path w="70125" h="126600">
                <a:moveTo>
                  <a:pt x="70125" y="0"/>
                </a:moveTo>
                <a:lnTo>
                  <a:pt x="0" y="12660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 name="Freeform: Shape 130">
            <a:extLst>
              <a:ext uri="{FF2B5EF4-FFF2-40B4-BE49-F238E27FC236}">
                <a16:creationId xmlns:a16="http://schemas.microsoft.com/office/drawing/2014/main" id="{73ABED2C-338B-4B03-88A3-620E71C6EBE7}"/>
              </a:ext>
            </a:extLst>
          </p:cNvPr>
          <p:cNvSpPr/>
          <p:nvPr/>
        </p:nvSpPr>
        <p:spPr>
          <a:xfrm>
            <a:off x="3910030" y="2572169"/>
            <a:ext cx="86753" cy="113546"/>
          </a:xfrm>
          <a:custGeom>
            <a:avLst/>
            <a:gdLst>
              <a:gd name="connsiteX0" fmla="*/ 105071 w 105070"/>
              <a:gd name="connsiteY0" fmla="*/ 0 h 137520"/>
              <a:gd name="connsiteX1" fmla="*/ 0 w 105070"/>
              <a:gd name="connsiteY1" fmla="*/ 91421 h 137520"/>
              <a:gd name="connsiteX2" fmla="*/ 83230 w 105070"/>
              <a:gd name="connsiteY2" fmla="*/ 137521 h 137520"/>
            </a:gdLst>
            <a:ahLst/>
            <a:cxnLst>
              <a:cxn ang="0">
                <a:pos x="connsiteX0" y="connsiteY0"/>
              </a:cxn>
              <a:cxn ang="0">
                <a:pos x="connsiteX1" y="connsiteY1"/>
              </a:cxn>
              <a:cxn ang="0">
                <a:pos x="connsiteX2" y="connsiteY2"/>
              </a:cxn>
            </a:cxnLst>
            <a:rect l="l" t="t" r="r" b="b"/>
            <a:pathLst>
              <a:path w="105070" h="137520">
                <a:moveTo>
                  <a:pt x="105071" y="0"/>
                </a:moveTo>
                <a:lnTo>
                  <a:pt x="0" y="91421"/>
                </a:lnTo>
                <a:lnTo>
                  <a:pt x="83230" y="137521"/>
                </a:lnTo>
                <a:close/>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 name="Freeform: Shape 131">
            <a:extLst>
              <a:ext uri="{FF2B5EF4-FFF2-40B4-BE49-F238E27FC236}">
                <a16:creationId xmlns:a16="http://schemas.microsoft.com/office/drawing/2014/main" id="{9411B4D8-52F9-43E9-A439-DEBFF0719146}"/>
              </a:ext>
            </a:extLst>
          </p:cNvPr>
          <p:cNvSpPr/>
          <p:nvPr/>
        </p:nvSpPr>
        <p:spPr>
          <a:xfrm>
            <a:off x="3687251" y="3021399"/>
            <a:ext cx="61249" cy="105818"/>
          </a:xfrm>
          <a:custGeom>
            <a:avLst/>
            <a:gdLst>
              <a:gd name="connsiteX0" fmla="*/ 74182 w 74181"/>
              <a:gd name="connsiteY0" fmla="*/ 0 h 128160"/>
              <a:gd name="connsiteX1" fmla="*/ 0 w 74181"/>
              <a:gd name="connsiteY1" fmla="*/ 128160 h 128160"/>
            </a:gdLst>
            <a:ahLst/>
            <a:cxnLst>
              <a:cxn ang="0">
                <a:pos x="connsiteX0" y="connsiteY0"/>
              </a:cxn>
              <a:cxn ang="0">
                <a:pos x="connsiteX1" y="connsiteY1"/>
              </a:cxn>
            </a:cxnLst>
            <a:rect l="l" t="t" r="r" b="b"/>
            <a:pathLst>
              <a:path w="74181" h="128160">
                <a:moveTo>
                  <a:pt x="74182" y="0"/>
                </a:moveTo>
                <a:lnTo>
                  <a:pt x="0" y="12816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Freeform: Shape 132">
            <a:extLst>
              <a:ext uri="{FF2B5EF4-FFF2-40B4-BE49-F238E27FC236}">
                <a16:creationId xmlns:a16="http://schemas.microsoft.com/office/drawing/2014/main" id="{7DEE39C1-3DDB-4707-B2A8-ACED0A3CB481}"/>
              </a:ext>
            </a:extLst>
          </p:cNvPr>
          <p:cNvSpPr/>
          <p:nvPr/>
        </p:nvSpPr>
        <p:spPr>
          <a:xfrm>
            <a:off x="3655435" y="3068930"/>
            <a:ext cx="88171" cy="113160"/>
          </a:xfrm>
          <a:custGeom>
            <a:avLst/>
            <a:gdLst>
              <a:gd name="connsiteX0" fmla="*/ 0 w 106787"/>
              <a:gd name="connsiteY0" fmla="*/ 137053 h 137052"/>
              <a:gd name="connsiteX1" fmla="*/ 106787 w 106787"/>
              <a:gd name="connsiteY1" fmla="*/ 47738 h 137052"/>
              <a:gd name="connsiteX2" fmla="*/ 24415 w 106787"/>
              <a:gd name="connsiteY2" fmla="*/ 0 h 137052"/>
            </a:gdLst>
            <a:ahLst/>
            <a:cxnLst>
              <a:cxn ang="0">
                <a:pos x="connsiteX0" y="connsiteY0"/>
              </a:cxn>
              <a:cxn ang="0">
                <a:pos x="connsiteX1" y="connsiteY1"/>
              </a:cxn>
              <a:cxn ang="0">
                <a:pos x="connsiteX2" y="connsiteY2"/>
              </a:cxn>
            </a:cxnLst>
            <a:rect l="l" t="t" r="r" b="b"/>
            <a:pathLst>
              <a:path w="106787" h="137052">
                <a:moveTo>
                  <a:pt x="0" y="137053"/>
                </a:moveTo>
                <a:lnTo>
                  <a:pt x="106787" y="47738"/>
                </a:lnTo>
                <a:lnTo>
                  <a:pt x="24415" y="0"/>
                </a:lnTo>
                <a:close/>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Shape 133">
            <a:extLst>
              <a:ext uri="{FF2B5EF4-FFF2-40B4-BE49-F238E27FC236}">
                <a16:creationId xmlns:a16="http://schemas.microsoft.com/office/drawing/2014/main" id="{1274AF4E-BEA5-4035-B755-E5B90626D46F}"/>
              </a:ext>
            </a:extLst>
          </p:cNvPr>
          <p:cNvSpPr/>
          <p:nvPr/>
        </p:nvSpPr>
        <p:spPr>
          <a:xfrm>
            <a:off x="3580595" y="2733378"/>
            <a:ext cx="105367" cy="58351"/>
          </a:xfrm>
          <a:custGeom>
            <a:avLst/>
            <a:gdLst>
              <a:gd name="connsiteX0" fmla="*/ 127614 w 127614"/>
              <a:gd name="connsiteY0" fmla="*/ 70671 h 70671"/>
              <a:gd name="connsiteX1" fmla="*/ 0 w 127614"/>
              <a:gd name="connsiteY1" fmla="*/ 0 h 70671"/>
            </a:gdLst>
            <a:ahLst/>
            <a:cxnLst>
              <a:cxn ang="0">
                <a:pos x="connsiteX0" y="connsiteY0"/>
              </a:cxn>
              <a:cxn ang="0">
                <a:pos x="connsiteX1" y="connsiteY1"/>
              </a:cxn>
            </a:cxnLst>
            <a:rect l="l" t="t" r="r" b="b"/>
            <a:pathLst>
              <a:path w="127614" h="70671">
                <a:moveTo>
                  <a:pt x="127614" y="70671"/>
                </a:moveTo>
                <a:lnTo>
                  <a:pt x="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Freeform: Shape 134">
            <a:extLst>
              <a:ext uri="{FF2B5EF4-FFF2-40B4-BE49-F238E27FC236}">
                <a16:creationId xmlns:a16="http://schemas.microsoft.com/office/drawing/2014/main" id="{804DC7D3-A867-4019-B348-7345FE561F0E}"/>
              </a:ext>
            </a:extLst>
          </p:cNvPr>
          <p:cNvSpPr/>
          <p:nvPr/>
        </p:nvSpPr>
        <p:spPr>
          <a:xfrm>
            <a:off x="3525142" y="2702592"/>
            <a:ext cx="113547" cy="86754"/>
          </a:xfrm>
          <a:custGeom>
            <a:avLst/>
            <a:gdLst>
              <a:gd name="connsiteX0" fmla="*/ 0 w 137521"/>
              <a:gd name="connsiteY0" fmla="*/ 0 h 105071"/>
              <a:gd name="connsiteX1" fmla="*/ 91342 w 137521"/>
              <a:gd name="connsiteY1" fmla="*/ 105071 h 105071"/>
              <a:gd name="connsiteX2" fmla="*/ 137521 w 137521"/>
              <a:gd name="connsiteY2" fmla="*/ 21763 h 105071"/>
            </a:gdLst>
            <a:ahLst/>
            <a:cxnLst>
              <a:cxn ang="0">
                <a:pos x="connsiteX0" y="connsiteY0"/>
              </a:cxn>
              <a:cxn ang="0">
                <a:pos x="connsiteX1" y="connsiteY1"/>
              </a:cxn>
              <a:cxn ang="0">
                <a:pos x="connsiteX2" y="connsiteY2"/>
              </a:cxn>
            </a:cxnLst>
            <a:rect l="l" t="t" r="r" b="b"/>
            <a:pathLst>
              <a:path w="137521" h="105071">
                <a:moveTo>
                  <a:pt x="0" y="0"/>
                </a:moveTo>
                <a:lnTo>
                  <a:pt x="91342" y="105071"/>
                </a:lnTo>
                <a:lnTo>
                  <a:pt x="137521" y="21763"/>
                </a:lnTo>
                <a:close/>
              </a:path>
            </a:pathLst>
          </a:custGeom>
          <a:solidFill>
            <a:srgbClr val="FBB815"/>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 name="Freeform: Shape 135">
            <a:extLst>
              <a:ext uri="{FF2B5EF4-FFF2-40B4-BE49-F238E27FC236}">
                <a16:creationId xmlns:a16="http://schemas.microsoft.com/office/drawing/2014/main" id="{61220B2A-856F-4DE9-92F4-376B49BEB0B1}"/>
              </a:ext>
            </a:extLst>
          </p:cNvPr>
          <p:cNvSpPr/>
          <p:nvPr/>
        </p:nvSpPr>
        <p:spPr>
          <a:xfrm>
            <a:off x="605831" y="3759891"/>
            <a:ext cx="5037920" cy="1796965"/>
          </a:xfrm>
          <a:custGeom>
            <a:avLst/>
            <a:gdLst>
              <a:gd name="connsiteX0" fmla="*/ 0 w 11387546"/>
              <a:gd name="connsiteY0" fmla="*/ 4213612 h 4213611"/>
              <a:gd name="connsiteX1" fmla="*/ 11387546 w 11387546"/>
              <a:gd name="connsiteY1" fmla="*/ 0 h 4213611"/>
            </a:gdLst>
            <a:ahLst/>
            <a:cxnLst>
              <a:cxn ang="0">
                <a:pos x="connsiteX0" y="connsiteY0"/>
              </a:cxn>
              <a:cxn ang="0">
                <a:pos x="connsiteX1" y="connsiteY1"/>
              </a:cxn>
            </a:cxnLst>
            <a:rect l="l" t="t" r="r" b="b"/>
            <a:pathLst>
              <a:path w="11387546" h="4213611">
                <a:moveTo>
                  <a:pt x="0" y="4213612"/>
                </a:moveTo>
                <a:lnTo>
                  <a:pt x="11387546"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Shape 136">
            <a:extLst>
              <a:ext uri="{FF2B5EF4-FFF2-40B4-BE49-F238E27FC236}">
                <a16:creationId xmlns:a16="http://schemas.microsoft.com/office/drawing/2014/main" id="{3A6E9C5E-3748-40C6-8DFC-FE338B6E78C3}"/>
              </a:ext>
            </a:extLst>
          </p:cNvPr>
          <p:cNvSpPr/>
          <p:nvPr/>
        </p:nvSpPr>
        <p:spPr>
          <a:xfrm rot="20852059">
            <a:off x="5605135" y="3639120"/>
            <a:ext cx="178188" cy="166227"/>
          </a:xfrm>
          <a:custGeom>
            <a:avLst/>
            <a:gdLst>
              <a:gd name="connsiteX0" fmla="*/ 0 w 127848"/>
              <a:gd name="connsiteY0" fmla="*/ 119268 h 119267"/>
              <a:gd name="connsiteX1" fmla="*/ 127848 w 127848"/>
              <a:gd name="connsiteY1" fmla="*/ 0 h 119267"/>
            </a:gdLst>
            <a:ahLst/>
            <a:cxnLst>
              <a:cxn ang="0">
                <a:pos x="connsiteX0" y="connsiteY0"/>
              </a:cxn>
              <a:cxn ang="0">
                <a:pos x="connsiteX1" y="connsiteY1"/>
              </a:cxn>
            </a:cxnLst>
            <a:rect l="l" t="t" r="r" b="b"/>
            <a:pathLst>
              <a:path w="127848" h="119267">
                <a:moveTo>
                  <a:pt x="0" y="119268"/>
                </a:moveTo>
                <a:lnTo>
                  <a:pt x="127848"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Shape 137">
            <a:extLst>
              <a:ext uri="{FF2B5EF4-FFF2-40B4-BE49-F238E27FC236}">
                <a16:creationId xmlns:a16="http://schemas.microsoft.com/office/drawing/2014/main" id="{CECFD255-48BD-4EC5-97C4-BDCF481FD7DD}"/>
              </a:ext>
            </a:extLst>
          </p:cNvPr>
          <p:cNvSpPr/>
          <p:nvPr/>
        </p:nvSpPr>
        <p:spPr>
          <a:xfrm rot="20852059">
            <a:off x="5623749" y="3637211"/>
            <a:ext cx="146879" cy="172967"/>
          </a:xfrm>
          <a:custGeom>
            <a:avLst/>
            <a:gdLst>
              <a:gd name="connsiteX0" fmla="*/ 116927 w 116927"/>
              <a:gd name="connsiteY0" fmla="*/ 125274 h 125274"/>
              <a:gd name="connsiteX1" fmla="*/ 0 w 116927"/>
              <a:gd name="connsiteY1" fmla="*/ 0 h 125274"/>
            </a:gdLst>
            <a:ahLst/>
            <a:cxnLst>
              <a:cxn ang="0">
                <a:pos x="connsiteX0" y="connsiteY0"/>
              </a:cxn>
              <a:cxn ang="0">
                <a:pos x="connsiteX1" y="connsiteY1"/>
              </a:cxn>
            </a:cxnLst>
            <a:rect l="l" t="t" r="r" b="b"/>
            <a:pathLst>
              <a:path w="116927" h="125274">
                <a:moveTo>
                  <a:pt x="116927" y="125274"/>
                </a:moveTo>
                <a:lnTo>
                  <a:pt x="0" y="0"/>
                </a:lnTo>
              </a:path>
            </a:pathLst>
          </a:custGeom>
          <a:ln w="28575" cap="rnd">
            <a:solidFill>
              <a:srgbClr val="00B8B7"/>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9" name="Graphic 5">
            <a:extLst>
              <a:ext uri="{FF2B5EF4-FFF2-40B4-BE49-F238E27FC236}">
                <a16:creationId xmlns:a16="http://schemas.microsoft.com/office/drawing/2014/main" id="{43217196-0125-47FF-8BD9-AB4EC9820574}"/>
              </a:ext>
            </a:extLst>
          </p:cNvPr>
          <p:cNvGrpSpPr/>
          <p:nvPr/>
        </p:nvGrpSpPr>
        <p:grpSpPr>
          <a:xfrm>
            <a:off x="3238412" y="2287566"/>
            <a:ext cx="1178807" cy="1178807"/>
            <a:chOff x="3558929" y="1171731"/>
            <a:chExt cx="1427693" cy="1427693"/>
          </a:xfrm>
        </p:grpSpPr>
        <p:sp>
          <p:nvSpPr>
            <p:cNvPr id="146" name="Freeform: Shape 145">
              <a:extLst>
                <a:ext uri="{FF2B5EF4-FFF2-40B4-BE49-F238E27FC236}">
                  <a16:creationId xmlns:a16="http://schemas.microsoft.com/office/drawing/2014/main" id="{EF70C81E-CC32-4DB9-923F-04E375805F9B}"/>
                </a:ext>
              </a:extLst>
            </p:cNvPr>
            <p:cNvSpPr/>
            <p:nvPr/>
          </p:nvSpPr>
          <p:spPr>
            <a:xfrm>
              <a:off x="3558982" y="1171731"/>
              <a:ext cx="1427640" cy="1427615"/>
            </a:xfrm>
            <a:custGeom>
              <a:avLst/>
              <a:gdLst>
                <a:gd name="connsiteX0" fmla="*/ 367809 w 1427640"/>
                <a:gd name="connsiteY0" fmla="*/ 1337993 h 1427615"/>
                <a:gd name="connsiteX1" fmla="*/ 1338020 w 1427640"/>
                <a:gd name="connsiteY1" fmla="*/ 1059832 h 1427615"/>
                <a:gd name="connsiteX2" fmla="*/ 1059781 w 1427640"/>
                <a:gd name="connsiteY2" fmla="*/ 89620 h 1427615"/>
                <a:gd name="connsiteX3" fmla="*/ 89569 w 1427640"/>
                <a:gd name="connsiteY3" fmla="*/ 367859 h 1427615"/>
                <a:gd name="connsiteX4" fmla="*/ 367809 w 1427640"/>
                <a:gd name="connsiteY4" fmla="*/ 1337993 h 142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640" h="1427615">
                  <a:moveTo>
                    <a:pt x="367809" y="1337993"/>
                  </a:moveTo>
                  <a:cubicBezTo>
                    <a:pt x="712507" y="1529103"/>
                    <a:pt x="1146911" y="1404530"/>
                    <a:pt x="1338020" y="1059832"/>
                  </a:cubicBezTo>
                  <a:cubicBezTo>
                    <a:pt x="1529130" y="715054"/>
                    <a:pt x="1404558" y="280729"/>
                    <a:pt x="1059781" y="89620"/>
                  </a:cubicBezTo>
                  <a:cubicBezTo>
                    <a:pt x="715004" y="-101490"/>
                    <a:pt x="280678" y="23082"/>
                    <a:pt x="89569" y="367859"/>
                  </a:cubicBezTo>
                  <a:cubicBezTo>
                    <a:pt x="-101462" y="712558"/>
                    <a:pt x="23110" y="1146962"/>
                    <a:pt x="367809" y="1337993"/>
                  </a:cubicBezTo>
                  <a:close/>
                </a:path>
              </a:pathLst>
            </a:custGeom>
            <a:noFill/>
            <a:ln w="28575" cap="rnd">
              <a:no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Shape 146">
              <a:extLst>
                <a:ext uri="{FF2B5EF4-FFF2-40B4-BE49-F238E27FC236}">
                  <a16:creationId xmlns:a16="http://schemas.microsoft.com/office/drawing/2014/main" id="{3EC9DC57-4D6E-4F65-A246-72A272508C9C}"/>
                </a:ext>
              </a:extLst>
            </p:cNvPr>
            <p:cNvSpPr/>
            <p:nvPr/>
          </p:nvSpPr>
          <p:spPr>
            <a:xfrm>
              <a:off x="3558929" y="1171731"/>
              <a:ext cx="1427668" cy="1427693"/>
            </a:xfrm>
            <a:custGeom>
              <a:avLst/>
              <a:gdLst>
                <a:gd name="connsiteX0" fmla="*/ 1259056 w 1427668"/>
                <a:gd name="connsiteY0" fmla="*/ 1016071 h 1427693"/>
                <a:gd name="connsiteX1" fmla="*/ 411622 w 1427668"/>
                <a:gd name="connsiteY1" fmla="*/ 1259053 h 1427693"/>
                <a:gd name="connsiteX2" fmla="*/ 168640 w 1427668"/>
                <a:gd name="connsiteY2" fmla="*/ 411620 h 1427693"/>
                <a:gd name="connsiteX3" fmla="*/ 1016074 w 1427668"/>
                <a:gd name="connsiteY3" fmla="*/ 168638 h 1427693"/>
                <a:gd name="connsiteX4" fmla="*/ 1259056 w 1427668"/>
                <a:gd name="connsiteY4" fmla="*/ 1016071 h 1427693"/>
                <a:gd name="connsiteX5" fmla="*/ 1059834 w 1427668"/>
                <a:gd name="connsiteY5" fmla="*/ 89620 h 1427693"/>
                <a:gd name="connsiteX6" fmla="*/ 89622 w 1427668"/>
                <a:gd name="connsiteY6" fmla="*/ 367859 h 1427693"/>
                <a:gd name="connsiteX7" fmla="*/ 367784 w 1427668"/>
                <a:gd name="connsiteY7" fmla="*/ 1338071 h 1427693"/>
                <a:gd name="connsiteX8" fmla="*/ 1337996 w 1427668"/>
                <a:gd name="connsiteY8" fmla="*/ 1059910 h 1427693"/>
                <a:gd name="connsiteX9" fmla="*/ 1059834 w 1427668"/>
                <a:gd name="connsiteY9" fmla="*/ 89620 h 142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7668" h="1427693">
                  <a:moveTo>
                    <a:pt x="1259056" y="1016071"/>
                  </a:moveTo>
                  <a:cubicBezTo>
                    <a:pt x="1092128" y="1317166"/>
                    <a:pt x="712717" y="1425982"/>
                    <a:pt x="411622" y="1259053"/>
                  </a:cubicBezTo>
                  <a:cubicBezTo>
                    <a:pt x="110527" y="1092125"/>
                    <a:pt x="1712" y="712714"/>
                    <a:pt x="168640" y="411620"/>
                  </a:cubicBezTo>
                  <a:cubicBezTo>
                    <a:pt x="335568" y="110525"/>
                    <a:pt x="714979" y="1709"/>
                    <a:pt x="1016074" y="168638"/>
                  </a:cubicBezTo>
                  <a:cubicBezTo>
                    <a:pt x="1317169" y="335488"/>
                    <a:pt x="1425984" y="714899"/>
                    <a:pt x="1259056" y="1016071"/>
                  </a:cubicBezTo>
                  <a:moveTo>
                    <a:pt x="1059834" y="89620"/>
                  </a:moveTo>
                  <a:cubicBezTo>
                    <a:pt x="715057" y="-101490"/>
                    <a:pt x="280732" y="23082"/>
                    <a:pt x="89622" y="367859"/>
                  </a:cubicBezTo>
                  <a:cubicBezTo>
                    <a:pt x="-101487" y="712636"/>
                    <a:pt x="23085" y="1146962"/>
                    <a:pt x="367784" y="1338071"/>
                  </a:cubicBezTo>
                  <a:cubicBezTo>
                    <a:pt x="712483" y="1529181"/>
                    <a:pt x="1146887" y="1404609"/>
                    <a:pt x="1337996" y="1059910"/>
                  </a:cubicBezTo>
                  <a:cubicBezTo>
                    <a:pt x="1529183" y="715054"/>
                    <a:pt x="1404611" y="280729"/>
                    <a:pt x="1059834" y="89620"/>
                  </a:cubicBezTo>
                </a:path>
              </a:pathLst>
            </a:custGeom>
            <a:solidFill>
              <a:srgbClr val="FBB815">
                <a:alpha val="60000"/>
              </a:srgbClr>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Freeform: Shape 147">
              <a:extLst>
                <a:ext uri="{FF2B5EF4-FFF2-40B4-BE49-F238E27FC236}">
                  <a16:creationId xmlns:a16="http://schemas.microsoft.com/office/drawing/2014/main" id="{6D3F2793-AC08-4575-B57C-7476DD6A5E03}"/>
                </a:ext>
              </a:extLst>
            </p:cNvPr>
            <p:cNvSpPr/>
            <p:nvPr/>
          </p:nvSpPr>
          <p:spPr>
            <a:xfrm>
              <a:off x="3961933" y="1574671"/>
              <a:ext cx="621766" cy="621733"/>
            </a:xfrm>
            <a:custGeom>
              <a:avLst/>
              <a:gdLst>
                <a:gd name="connsiteX0" fmla="*/ 483818 w 621766"/>
                <a:gd name="connsiteY0" fmla="*/ 406734 h 621733"/>
                <a:gd name="connsiteX1" fmla="*/ 215016 w 621766"/>
                <a:gd name="connsiteY1" fmla="*/ 483801 h 621733"/>
                <a:gd name="connsiteX2" fmla="*/ 137948 w 621766"/>
                <a:gd name="connsiteY2" fmla="*/ 215000 h 621733"/>
                <a:gd name="connsiteX3" fmla="*/ 406750 w 621766"/>
                <a:gd name="connsiteY3" fmla="*/ 137932 h 621733"/>
                <a:gd name="connsiteX4" fmla="*/ 483818 w 621766"/>
                <a:gd name="connsiteY4" fmla="*/ 406734 h 621733"/>
                <a:gd name="connsiteX5" fmla="*/ 461587 w 621766"/>
                <a:gd name="connsiteY5" fmla="*/ 39024 h 621733"/>
                <a:gd name="connsiteX6" fmla="*/ 39040 w 621766"/>
                <a:gd name="connsiteY6" fmla="*/ 160164 h 621733"/>
                <a:gd name="connsiteX7" fmla="*/ 160180 w 621766"/>
                <a:gd name="connsiteY7" fmla="*/ 582710 h 621733"/>
                <a:gd name="connsiteX8" fmla="*/ 582726 w 621766"/>
                <a:gd name="connsiteY8" fmla="*/ 461570 h 621733"/>
                <a:gd name="connsiteX9" fmla="*/ 461587 w 621766"/>
                <a:gd name="connsiteY9" fmla="*/ 39024 h 6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66" h="621733">
                  <a:moveTo>
                    <a:pt x="483818" y="406734"/>
                  </a:moveTo>
                  <a:cubicBezTo>
                    <a:pt x="430853" y="502210"/>
                    <a:pt x="310571" y="536766"/>
                    <a:pt x="215016" y="483801"/>
                  </a:cubicBezTo>
                  <a:cubicBezTo>
                    <a:pt x="119540" y="430837"/>
                    <a:pt x="84984" y="310555"/>
                    <a:pt x="137948" y="215000"/>
                  </a:cubicBezTo>
                  <a:cubicBezTo>
                    <a:pt x="190913" y="119524"/>
                    <a:pt x="311195" y="84968"/>
                    <a:pt x="406750" y="137932"/>
                  </a:cubicBezTo>
                  <a:cubicBezTo>
                    <a:pt x="502226" y="190897"/>
                    <a:pt x="536704" y="311257"/>
                    <a:pt x="483818" y="406734"/>
                  </a:cubicBezTo>
                  <a:moveTo>
                    <a:pt x="461587" y="39024"/>
                  </a:moveTo>
                  <a:cubicBezTo>
                    <a:pt x="311429" y="-44207"/>
                    <a:pt x="122270" y="10084"/>
                    <a:pt x="39040" y="160164"/>
                  </a:cubicBezTo>
                  <a:cubicBezTo>
                    <a:pt x="-44190" y="310321"/>
                    <a:pt x="10022" y="499480"/>
                    <a:pt x="160180" y="582710"/>
                  </a:cubicBezTo>
                  <a:cubicBezTo>
                    <a:pt x="310337" y="665940"/>
                    <a:pt x="499496" y="611650"/>
                    <a:pt x="582726" y="461570"/>
                  </a:cubicBezTo>
                  <a:cubicBezTo>
                    <a:pt x="665956" y="311413"/>
                    <a:pt x="611744" y="122254"/>
                    <a:pt x="461587" y="39024"/>
                  </a:cubicBezTo>
                </a:path>
              </a:pathLst>
            </a:custGeom>
            <a:solidFill>
              <a:srgbClr val="FBB815">
                <a:alpha val="60000"/>
              </a:srgbClr>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aseline="-25000"/>
            </a:p>
          </p:txBody>
        </p:sp>
      </p:grpSp>
      <p:sp>
        <p:nvSpPr>
          <p:cNvPr id="140" name="Freeform: Shape 139">
            <a:extLst>
              <a:ext uri="{FF2B5EF4-FFF2-40B4-BE49-F238E27FC236}">
                <a16:creationId xmlns:a16="http://schemas.microsoft.com/office/drawing/2014/main" id="{FC21AA2C-977E-4DCE-B1AC-5EE756231E6C}"/>
              </a:ext>
            </a:extLst>
          </p:cNvPr>
          <p:cNvSpPr/>
          <p:nvPr/>
        </p:nvSpPr>
        <p:spPr>
          <a:xfrm>
            <a:off x="771995" y="2884794"/>
            <a:ext cx="68206" cy="134479"/>
          </a:xfrm>
          <a:custGeom>
            <a:avLst/>
            <a:gdLst>
              <a:gd name="connsiteX0" fmla="*/ 82606 w 82606"/>
              <a:gd name="connsiteY0" fmla="*/ 162872 h 162872"/>
              <a:gd name="connsiteX1" fmla="*/ 0 w 82606"/>
              <a:gd name="connsiteY1" fmla="*/ 0 h 162872"/>
            </a:gdLst>
            <a:ahLst/>
            <a:cxnLst>
              <a:cxn ang="0">
                <a:pos x="connsiteX0" y="connsiteY0"/>
              </a:cxn>
              <a:cxn ang="0">
                <a:pos x="connsiteX1" y="connsiteY1"/>
              </a:cxn>
            </a:cxnLst>
            <a:rect l="l" t="t" r="r" b="b"/>
            <a:pathLst>
              <a:path w="82606" h="162872">
                <a:moveTo>
                  <a:pt x="82606" y="162872"/>
                </a:moveTo>
                <a:lnTo>
                  <a:pt x="0" y="0"/>
                </a:lnTo>
              </a:path>
            </a:pathLst>
          </a:custGeom>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Shape 140">
            <a:extLst>
              <a:ext uri="{FF2B5EF4-FFF2-40B4-BE49-F238E27FC236}">
                <a16:creationId xmlns:a16="http://schemas.microsoft.com/office/drawing/2014/main" id="{20D2B21C-300E-4D6A-A206-D013D83BA3F9}"/>
              </a:ext>
            </a:extLst>
          </p:cNvPr>
          <p:cNvSpPr/>
          <p:nvPr/>
        </p:nvSpPr>
        <p:spPr>
          <a:xfrm>
            <a:off x="362246" y="2613132"/>
            <a:ext cx="720505" cy="400923"/>
          </a:xfrm>
          <a:custGeom>
            <a:avLst/>
            <a:gdLst>
              <a:gd name="connsiteX0" fmla="*/ 0 w 872628"/>
              <a:gd name="connsiteY0" fmla="*/ 445246 h 485571"/>
              <a:gd name="connsiteX1" fmla="*/ 537680 w 872628"/>
              <a:gd name="connsiteY1" fmla="*/ 410144 h 485571"/>
              <a:gd name="connsiteX2" fmla="*/ 872629 w 872628"/>
              <a:gd name="connsiteY2" fmla="*/ 0 h 485571"/>
            </a:gdLst>
            <a:ahLst/>
            <a:cxnLst>
              <a:cxn ang="0">
                <a:pos x="connsiteX0" y="connsiteY0"/>
              </a:cxn>
              <a:cxn ang="0">
                <a:pos x="connsiteX1" y="connsiteY1"/>
              </a:cxn>
              <a:cxn ang="0">
                <a:pos x="connsiteX2" y="connsiteY2"/>
              </a:cxn>
            </a:cxnLst>
            <a:rect l="l" t="t" r="r" b="b"/>
            <a:pathLst>
              <a:path w="872628" h="485571">
                <a:moveTo>
                  <a:pt x="0" y="445246"/>
                </a:moveTo>
                <a:cubicBezTo>
                  <a:pt x="170048" y="506869"/>
                  <a:pt x="364512" y="499927"/>
                  <a:pt x="537680" y="410144"/>
                </a:cubicBezTo>
                <a:cubicBezTo>
                  <a:pt x="708119" y="321844"/>
                  <a:pt x="824345" y="170594"/>
                  <a:pt x="872629" y="0"/>
                </a:cubicBezTo>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Shape 141">
            <a:extLst>
              <a:ext uri="{FF2B5EF4-FFF2-40B4-BE49-F238E27FC236}">
                <a16:creationId xmlns:a16="http://schemas.microsoft.com/office/drawing/2014/main" id="{C75285FC-64CE-4544-9EDC-4AE7A8FF8FF8}"/>
              </a:ext>
            </a:extLst>
          </p:cNvPr>
          <p:cNvSpPr/>
          <p:nvPr/>
        </p:nvSpPr>
        <p:spPr>
          <a:xfrm>
            <a:off x="440218" y="5515999"/>
            <a:ext cx="166922" cy="166901"/>
          </a:xfrm>
          <a:custGeom>
            <a:avLst/>
            <a:gdLst>
              <a:gd name="connsiteX0" fmla="*/ 121247 w 202165"/>
              <a:gd name="connsiteY0" fmla="*/ 200108 h 202139"/>
              <a:gd name="connsiteX1" fmla="*/ 200109 w 202165"/>
              <a:gd name="connsiteY1" fmla="*/ 80919 h 202139"/>
              <a:gd name="connsiteX2" fmla="*/ 80919 w 202165"/>
              <a:gd name="connsiteY2" fmla="*/ 2057 h 202139"/>
              <a:gd name="connsiteX3" fmla="*/ 2057 w 202165"/>
              <a:gd name="connsiteY3" fmla="*/ 121247 h 202139"/>
              <a:gd name="connsiteX4" fmla="*/ 121247 w 202165"/>
              <a:gd name="connsiteY4" fmla="*/ 200108 h 20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65" h="202139">
                <a:moveTo>
                  <a:pt x="121247" y="200108"/>
                </a:moveTo>
                <a:cubicBezTo>
                  <a:pt x="175927" y="188954"/>
                  <a:pt x="211263" y="135599"/>
                  <a:pt x="200109" y="80919"/>
                </a:cubicBezTo>
                <a:cubicBezTo>
                  <a:pt x="188954" y="26238"/>
                  <a:pt x="135599" y="-9098"/>
                  <a:pt x="80919" y="2057"/>
                </a:cubicBezTo>
                <a:cubicBezTo>
                  <a:pt x="26238" y="13211"/>
                  <a:pt x="-9098" y="66566"/>
                  <a:pt x="2057" y="121247"/>
                </a:cubicBezTo>
                <a:cubicBezTo>
                  <a:pt x="13211" y="175849"/>
                  <a:pt x="66566" y="211185"/>
                  <a:pt x="121247" y="200108"/>
                </a:cubicBezTo>
              </a:path>
            </a:pathLst>
          </a:custGeom>
          <a:solidFill>
            <a:srgbClr val="FBB815">
              <a:alpha val="60000"/>
            </a:srgbClr>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Freeform: Shape 142">
            <a:extLst>
              <a:ext uri="{FF2B5EF4-FFF2-40B4-BE49-F238E27FC236}">
                <a16:creationId xmlns:a16="http://schemas.microsoft.com/office/drawing/2014/main" id="{E76214EF-71DA-4E58-9F02-9FE6F8877BCB}"/>
              </a:ext>
            </a:extLst>
          </p:cNvPr>
          <p:cNvSpPr/>
          <p:nvPr/>
        </p:nvSpPr>
        <p:spPr>
          <a:xfrm>
            <a:off x="440218" y="5515999"/>
            <a:ext cx="166922" cy="166901"/>
          </a:xfrm>
          <a:custGeom>
            <a:avLst/>
            <a:gdLst>
              <a:gd name="connsiteX0" fmla="*/ 121247 w 202165"/>
              <a:gd name="connsiteY0" fmla="*/ 200108 h 202139"/>
              <a:gd name="connsiteX1" fmla="*/ 200109 w 202165"/>
              <a:gd name="connsiteY1" fmla="*/ 80919 h 202139"/>
              <a:gd name="connsiteX2" fmla="*/ 80919 w 202165"/>
              <a:gd name="connsiteY2" fmla="*/ 2057 h 202139"/>
              <a:gd name="connsiteX3" fmla="*/ 2057 w 202165"/>
              <a:gd name="connsiteY3" fmla="*/ 121247 h 202139"/>
              <a:gd name="connsiteX4" fmla="*/ 121247 w 202165"/>
              <a:gd name="connsiteY4" fmla="*/ 200108 h 20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65" h="202139">
                <a:moveTo>
                  <a:pt x="121247" y="200108"/>
                </a:moveTo>
                <a:cubicBezTo>
                  <a:pt x="175927" y="188954"/>
                  <a:pt x="211263" y="135599"/>
                  <a:pt x="200109" y="80919"/>
                </a:cubicBezTo>
                <a:cubicBezTo>
                  <a:pt x="188954" y="26238"/>
                  <a:pt x="135599" y="-9098"/>
                  <a:pt x="80919" y="2057"/>
                </a:cubicBezTo>
                <a:cubicBezTo>
                  <a:pt x="26238" y="13211"/>
                  <a:pt x="-9098" y="66566"/>
                  <a:pt x="2057" y="121247"/>
                </a:cubicBezTo>
                <a:cubicBezTo>
                  <a:pt x="13211" y="175849"/>
                  <a:pt x="66566" y="211185"/>
                  <a:pt x="121247" y="200108"/>
                </a:cubicBezTo>
                <a:close/>
              </a:path>
            </a:pathLst>
          </a:custGeom>
          <a:noFill/>
          <a:ln w="28575" cap="rnd">
            <a:solidFill>
              <a:srgbClr val="FBB815"/>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Freeform: Shape 143">
            <a:extLst>
              <a:ext uri="{FF2B5EF4-FFF2-40B4-BE49-F238E27FC236}">
                <a16:creationId xmlns:a16="http://schemas.microsoft.com/office/drawing/2014/main" id="{558C6B89-52FB-4270-A59E-A4118B2C48F4}"/>
              </a:ext>
            </a:extLst>
          </p:cNvPr>
          <p:cNvSpPr/>
          <p:nvPr/>
        </p:nvSpPr>
        <p:spPr>
          <a:xfrm>
            <a:off x="3018434" y="6460501"/>
            <a:ext cx="78183" cy="78183"/>
          </a:xfrm>
          <a:custGeom>
            <a:avLst/>
            <a:gdLst>
              <a:gd name="connsiteX0" fmla="*/ 76168 w 94690"/>
              <a:gd name="connsiteY0" fmla="*/ 84904 h 94690"/>
              <a:gd name="connsiteX1" fmla="*/ 84904 w 94690"/>
              <a:gd name="connsiteY1" fmla="*/ 18523 h 94690"/>
              <a:gd name="connsiteX2" fmla="*/ 18523 w 94690"/>
              <a:gd name="connsiteY2" fmla="*/ 9786 h 94690"/>
              <a:gd name="connsiteX3" fmla="*/ 9786 w 94690"/>
              <a:gd name="connsiteY3" fmla="*/ 76168 h 94690"/>
              <a:gd name="connsiteX4" fmla="*/ 76168 w 94690"/>
              <a:gd name="connsiteY4" fmla="*/ 84904 h 9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90" h="94690">
                <a:moveTo>
                  <a:pt x="76168" y="84904"/>
                </a:moveTo>
                <a:cubicBezTo>
                  <a:pt x="96917" y="68991"/>
                  <a:pt x="100817" y="39272"/>
                  <a:pt x="84904" y="18523"/>
                </a:cubicBezTo>
                <a:cubicBezTo>
                  <a:pt x="68991" y="-2226"/>
                  <a:pt x="39272" y="-6126"/>
                  <a:pt x="18523" y="9786"/>
                </a:cubicBezTo>
                <a:cubicBezTo>
                  <a:pt x="-2226" y="25699"/>
                  <a:pt x="-6126" y="55419"/>
                  <a:pt x="9786" y="76168"/>
                </a:cubicBezTo>
                <a:cubicBezTo>
                  <a:pt x="25699" y="96917"/>
                  <a:pt x="55419" y="100817"/>
                  <a:pt x="76168" y="84904"/>
                </a:cubicBezTo>
              </a:path>
            </a:pathLst>
          </a:custGeom>
          <a:solidFill>
            <a:srgbClr val="FBB815">
              <a:alpha val="60000"/>
            </a:srgbClr>
          </a:solidFill>
          <a:ln w="285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45" name="Graphic 394">
            <a:extLst>
              <a:ext uri="{FF2B5EF4-FFF2-40B4-BE49-F238E27FC236}">
                <a16:creationId xmlns:a16="http://schemas.microsoft.com/office/drawing/2014/main" id="{93939DF6-3C63-4F83-8B17-14D8EF88DE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913" y="4244033"/>
            <a:ext cx="1335398" cy="21127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348264"/>
            <a:ext cx="6963013"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Benefits of BGP Anycast</a:t>
            </a:r>
            <a:endParaRPr lang="en-US" sz="4850" dirty="0"/>
          </a:p>
        </p:txBody>
      </p:sp>
      <p:sp>
        <p:nvSpPr>
          <p:cNvPr id="3" name="Shape 1"/>
          <p:cNvSpPr/>
          <p:nvPr/>
        </p:nvSpPr>
        <p:spPr>
          <a:xfrm>
            <a:off x="864037" y="2613541"/>
            <a:ext cx="4136231" cy="2203371"/>
          </a:xfrm>
          <a:prstGeom prst="roundRect">
            <a:avLst>
              <a:gd name="adj" fmla="val 1681"/>
            </a:avLst>
          </a:prstGeom>
          <a:solidFill>
            <a:srgbClr val="E9ECF2"/>
          </a:solidFill>
          <a:ln/>
        </p:spPr>
      </p:sp>
      <p:sp>
        <p:nvSpPr>
          <p:cNvPr id="4" name="Text 2"/>
          <p:cNvSpPr/>
          <p:nvPr/>
        </p:nvSpPr>
        <p:spPr>
          <a:xfrm>
            <a:off x="1110853" y="2860358"/>
            <a:ext cx="3357443"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Improved Performance</a:t>
            </a:r>
            <a:endParaRPr lang="en-US" sz="2400" dirty="0"/>
          </a:p>
        </p:txBody>
      </p:sp>
      <p:sp>
        <p:nvSpPr>
          <p:cNvPr id="5" name="Text 3"/>
          <p:cNvSpPr/>
          <p:nvPr/>
        </p:nvSpPr>
        <p:spPr>
          <a:xfrm>
            <a:off x="1110853" y="3394234"/>
            <a:ext cx="3642598"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Reduces latency by routing traffic to the nearest server</a:t>
            </a:r>
            <a:endParaRPr lang="en-US" sz="1900" dirty="0"/>
          </a:p>
        </p:txBody>
      </p:sp>
      <p:sp>
        <p:nvSpPr>
          <p:cNvPr id="6" name="Shape 4"/>
          <p:cNvSpPr/>
          <p:nvPr/>
        </p:nvSpPr>
        <p:spPr>
          <a:xfrm>
            <a:off x="5247084" y="2613541"/>
            <a:ext cx="4136231" cy="2203371"/>
          </a:xfrm>
          <a:prstGeom prst="roundRect">
            <a:avLst>
              <a:gd name="adj" fmla="val 1681"/>
            </a:avLst>
          </a:prstGeom>
          <a:solidFill>
            <a:srgbClr val="E9ECF2"/>
          </a:solidFill>
          <a:ln/>
        </p:spPr>
      </p:sp>
      <p:sp>
        <p:nvSpPr>
          <p:cNvPr id="7" name="Text 5"/>
          <p:cNvSpPr/>
          <p:nvPr/>
        </p:nvSpPr>
        <p:spPr>
          <a:xfrm>
            <a:off x="5493901" y="2860358"/>
            <a:ext cx="3642598" cy="771525"/>
          </a:xfrm>
          <a:prstGeom prst="rect">
            <a:avLst/>
          </a:prstGeom>
          <a:noFill/>
          <a:ln/>
        </p:spPr>
        <p:txBody>
          <a:bodyPr wrap="squar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Availability and Redundancy</a:t>
            </a:r>
            <a:endParaRPr lang="en-US" sz="2400" dirty="0"/>
          </a:p>
        </p:txBody>
      </p:sp>
      <p:sp>
        <p:nvSpPr>
          <p:cNvPr id="8" name="Text 6"/>
          <p:cNvSpPr/>
          <p:nvPr/>
        </p:nvSpPr>
        <p:spPr>
          <a:xfrm>
            <a:off x="5493901" y="3779996"/>
            <a:ext cx="3642598"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Enhances reliability by providing multiple server options</a:t>
            </a:r>
            <a:endParaRPr lang="en-US" sz="1900" dirty="0"/>
          </a:p>
        </p:txBody>
      </p:sp>
      <p:sp>
        <p:nvSpPr>
          <p:cNvPr id="9" name="Shape 7"/>
          <p:cNvSpPr/>
          <p:nvPr/>
        </p:nvSpPr>
        <p:spPr>
          <a:xfrm>
            <a:off x="9630132" y="2613541"/>
            <a:ext cx="4136231" cy="2203371"/>
          </a:xfrm>
          <a:prstGeom prst="roundRect">
            <a:avLst>
              <a:gd name="adj" fmla="val 1681"/>
            </a:avLst>
          </a:prstGeom>
          <a:solidFill>
            <a:srgbClr val="E9ECF2"/>
          </a:solidFill>
          <a:ln/>
        </p:spPr>
      </p:sp>
      <p:sp>
        <p:nvSpPr>
          <p:cNvPr id="10" name="Text 8"/>
          <p:cNvSpPr/>
          <p:nvPr/>
        </p:nvSpPr>
        <p:spPr>
          <a:xfrm>
            <a:off x="9876949" y="2860358"/>
            <a:ext cx="3086100"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Load Balancing</a:t>
            </a:r>
            <a:endParaRPr lang="en-US" sz="2400" dirty="0"/>
          </a:p>
        </p:txBody>
      </p:sp>
      <p:sp>
        <p:nvSpPr>
          <p:cNvPr id="11" name="Text 9"/>
          <p:cNvSpPr/>
          <p:nvPr/>
        </p:nvSpPr>
        <p:spPr>
          <a:xfrm>
            <a:off x="9876949" y="3394234"/>
            <a:ext cx="3642598"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Distributes traffic across multiple servers efficiently</a:t>
            </a:r>
            <a:endParaRPr lang="en-US" sz="1900" dirty="0"/>
          </a:p>
        </p:txBody>
      </p:sp>
      <p:sp>
        <p:nvSpPr>
          <p:cNvPr id="12" name="Shape 10"/>
          <p:cNvSpPr/>
          <p:nvPr/>
        </p:nvSpPr>
        <p:spPr>
          <a:xfrm>
            <a:off x="864037" y="5063728"/>
            <a:ext cx="6327815" cy="1817608"/>
          </a:xfrm>
          <a:prstGeom prst="roundRect">
            <a:avLst>
              <a:gd name="adj" fmla="val 2037"/>
            </a:avLst>
          </a:prstGeom>
          <a:solidFill>
            <a:srgbClr val="E9ECF2"/>
          </a:solidFill>
          <a:ln/>
        </p:spPr>
      </p:sp>
      <p:sp>
        <p:nvSpPr>
          <p:cNvPr id="13" name="Text 11"/>
          <p:cNvSpPr/>
          <p:nvPr/>
        </p:nvSpPr>
        <p:spPr>
          <a:xfrm>
            <a:off x="1110853" y="5310545"/>
            <a:ext cx="3086100"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Scalability</a:t>
            </a:r>
            <a:endParaRPr lang="en-US" sz="2400" dirty="0"/>
          </a:p>
        </p:txBody>
      </p:sp>
      <p:sp>
        <p:nvSpPr>
          <p:cNvPr id="14" name="Text 12"/>
          <p:cNvSpPr/>
          <p:nvPr/>
        </p:nvSpPr>
        <p:spPr>
          <a:xfrm>
            <a:off x="1110853" y="5844421"/>
            <a:ext cx="5834182"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Easily add or remove servers without changing the IP address</a:t>
            </a:r>
            <a:endParaRPr lang="en-US" sz="1900" dirty="0"/>
          </a:p>
        </p:txBody>
      </p:sp>
      <p:sp>
        <p:nvSpPr>
          <p:cNvPr id="15" name="Shape 13"/>
          <p:cNvSpPr/>
          <p:nvPr/>
        </p:nvSpPr>
        <p:spPr>
          <a:xfrm>
            <a:off x="7438668" y="5063728"/>
            <a:ext cx="6327815" cy="1817608"/>
          </a:xfrm>
          <a:prstGeom prst="roundRect">
            <a:avLst>
              <a:gd name="adj" fmla="val 2037"/>
            </a:avLst>
          </a:prstGeom>
          <a:solidFill>
            <a:srgbClr val="E9ECF2"/>
          </a:solidFill>
          <a:ln/>
        </p:spPr>
      </p:sp>
      <p:sp>
        <p:nvSpPr>
          <p:cNvPr id="16" name="Text 14"/>
          <p:cNvSpPr/>
          <p:nvPr/>
        </p:nvSpPr>
        <p:spPr>
          <a:xfrm>
            <a:off x="7685484" y="5310545"/>
            <a:ext cx="3086100"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DDoS Protection</a:t>
            </a:r>
            <a:endParaRPr lang="en-US" sz="2400" dirty="0"/>
          </a:p>
        </p:txBody>
      </p:sp>
      <p:sp>
        <p:nvSpPr>
          <p:cNvPr id="17" name="Text 15"/>
          <p:cNvSpPr/>
          <p:nvPr/>
        </p:nvSpPr>
        <p:spPr>
          <a:xfrm>
            <a:off x="7685484" y="5844421"/>
            <a:ext cx="5834182"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Improves resilience against distributed denial-of-service attacks</a:t>
            </a:r>
            <a:endParaRPr lang="en-US" sz="1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910"/>
          </a:xfrm>
          <a:prstGeom prst="rect">
            <a:avLst/>
          </a:prstGeom>
        </p:spPr>
      </p:pic>
      <p:sp>
        <p:nvSpPr>
          <p:cNvPr id="3" name="Text 0"/>
          <p:cNvSpPr/>
          <p:nvPr/>
        </p:nvSpPr>
        <p:spPr>
          <a:xfrm>
            <a:off x="683895" y="537329"/>
            <a:ext cx="6780371" cy="610553"/>
          </a:xfrm>
          <a:prstGeom prst="rect">
            <a:avLst/>
          </a:prstGeom>
          <a:noFill/>
          <a:ln/>
        </p:spPr>
        <p:txBody>
          <a:bodyPr wrap="none" lIns="0" tIns="0" rIns="0" bIns="0" rtlCol="0" anchor="t"/>
          <a:lstStyle/>
          <a:p>
            <a:pPr marL="0" indent="0">
              <a:lnSpc>
                <a:spcPts val="4800"/>
              </a:lnSpc>
              <a:buNone/>
            </a:pPr>
            <a:r>
              <a:rPr lang="en-US" sz="3800" dirty="0">
                <a:solidFill>
                  <a:srgbClr val="3257B8"/>
                </a:solidFill>
                <a:latin typeface="Roboto Slab" pitchFamily="34" charset="0"/>
                <a:ea typeface="Roboto Slab" pitchFamily="34" charset="-122"/>
                <a:cs typeface="Roboto Slab" pitchFamily="34" charset="-120"/>
              </a:rPr>
              <a:t>BGP Anycast Implementation</a:t>
            </a:r>
            <a:endParaRPr lang="en-US" sz="3800" dirty="0"/>
          </a:p>
        </p:txBody>
      </p:sp>
      <p:pic>
        <p:nvPicPr>
          <p:cNvPr id="4" name="Image 1" descr="preencoded.png"/>
          <p:cNvPicPr>
            <a:picLocks noChangeAspect="1"/>
          </p:cNvPicPr>
          <p:nvPr/>
        </p:nvPicPr>
        <p:blipFill>
          <a:blip r:embed="rId4"/>
          <a:stretch>
            <a:fillRect/>
          </a:stretch>
        </p:blipFill>
        <p:spPr>
          <a:xfrm>
            <a:off x="683895" y="1440894"/>
            <a:ext cx="977027" cy="1563172"/>
          </a:xfrm>
          <a:prstGeom prst="rect">
            <a:avLst/>
          </a:prstGeom>
        </p:spPr>
      </p:pic>
      <p:sp>
        <p:nvSpPr>
          <p:cNvPr id="5" name="Text 1"/>
          <p:cNvSpPr/>
          <p:nvPr/>
        </p:nvSpPr>
        <p:spPr>
          <a:xfrm>
            <a:off x="1953935" y="1636276"/>
            <a:ext cx="2442567"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Configure Servers</a:t>
            </a:r>
            <a:endParaRPr lang="en-US" sz="1900" dirty="0"/>
          </a:p>
        </p:txBody>
      </p:sp>
      <p:sp>
        <p:nvSpPr>
          <p:cNvPr id="6" name="Text 2"/>
          <p:cNvSpPr/>
          <p:nvPr/>
        </p:nvSpPr>
        <p:spPr>
          <a:xfrm>
            <a:off x="1953935" y="2058829"/>
            <a:ext cx="6506170"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Set up multiple servers with the same IP address</a:t>
            </a:r>
            <a:endParaRPr lang="en-US" sz="1500" dirty="0"/>
          </a:p>
        </p:txBody>
      </p:sp>
      <p:pic>
        <p:nvPicPr>
          <p:cNvPr id="7" name="Image 2" descr="preencoded.png"/>
          <p:cNvPicPr>
            <a:picLocks noChangeAspect="1"/>
          </p:cNvPicPr>
          <p:nvPr/>
        </p:nvPicPr>
        <p:blipFill>
          <a:blip r:embed="rId5"/>
          <a:stretch>
            <a:fillRect/>
          </a:stretch>
        </p:blipFill>
        <p:spPr>
          <a:xfrm>
            <a:off x="683895" y="3004066"/>
            <a:ext cx="977027" cy="1563172"/>
          </a:xfrm>
          <a:prstGeom prst="rect">
            <a:avLst/>
          </a:prstGeom>
        </p:spPr>
      </p:pic>
      <p:sp>
        <p:nvSpPr>
          <p:cNvPr id="8" name="Text 3"/>
          <p:cNvSpPr/>
          <p:nvPr/>
        </p:nvSpPr>
        <p:spPr>
          <a:xfrm>
            <a:off x="1953935" y="3199448"/>
            <a:ext cx="2442567"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BGP Configuration</a:t>
            </a:r>
            <a:endParaRPr lang="en-US" sz="1900" dirty="0"/>
          </a:p>
        </p:txBody>
      </p:sp>
      <p:sp>
        <p:nvSpPr>
          <p:cNvPr id="9" name="Text 4"/>
          <p:cNvSpPr/>
          <p:nvPr/>
        </p:nvSpPr>
        <p:spPr>
          <a:xfrm>
            <a:off x="1953935" y="3622000"/>
            <a:ext cx="6506170"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Configure BGP on each server to advertise the shared IP</a:t>
            </a:r>
            <a:endParaRPr lang="en-US" sz="1500" dirty="0"/>
          </a:p>
        </p:txBody>
      </p:sp>
      <p:pic>
        <p:nvPicPr>
          <p:cNvPr id="10" name="Image 3" descr="preencoded.png"/>
          <p:cNvPicPr>
            <a:picLocks noChangeAspect="1"/>
          </p:cNvPicPr>
          <p:nvPr/>
        </p:nvPicPr>
        <p:blipFill>
          <a:blip r:embed="rId6"/>
          <a:stretch>
            <a:fillRect/>
          </a:stretch>
        </p:blipFill>
        <p:spPr>
          <a:xfrm>
            <a:off x="683895" y="4567238"/>
            <a:ext cx="977027" cy="1563172"/>
          </a:xfrm>
          <a:prstGeom prst="rect">
            <a:avLst/>
          </a:prstGeom>
        </p:spPr>
      </p:pic>
      <p:sp>
        <p:nvSpPr>
          <p:cNvPr id="11" name="Text 5"/>
          <p:cNvSpPr/>
          <p:nvPr/>
        </p:nvSpPr>
        <p:spPr>
          <a:xfrm>
            <a:off x="1953935" y="4762619"/>
            <a:ext cx="2442567"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Network Integration</a:t>
            </a:r>
            <a:endParaRPr lang="en-US" sz="1900" dirty="0"/>
          </a:p>
        </p:txBody>
      </p:sp>
      <p:sp>
        <p:nvSpPr>
          <p:cNvPr id="12" name="Text 6"/>
          <p:cNvSpPr/>
          <p:nvPr/>
        </p:nvSpPr>
        <p:spPr>
          <a:xfrm>
            <a:off x="1953935" y="5185172"/>
            <a:ext cx="6506170"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Integrate with existing network infrastructure</a:t>
            </a:r>
            <a:endParaRPr lang="en-US" sz="1500" dirty="0"/>
          </a:p>
        </p:txBody>
      </p:sp>
      <p:pic>
        <p:nvPicPr>
          <p:cNvPr id="13" name="Image 4" descr="preencoded.png"/>
          <p:cNvPicPr>
            <a:picLocks noChangeAspect="1"/>
          </p:cNvPicPr>
          <p:nvPr/>
        </p:nvPicPr>
        <p:blipFill>
          <a:blip r:embed="rId7"/>
          <a:stretch>
            <a:fillRect/>
          </a:stretch>
        </p:blipFill>
        <p:spPr>
          <a:xfrm>
            <a:off x="683895" y="6130409"/>
            <a:ext cx="977027" cy="1563172"/>
          </a:xfrm>
          <a:prstGeom prst="rect">
            <a:avLst/>
          </a:prstGeom>
        </p:spPr>
      </p:pic>
      <p:sp>
        <p:nvSpPr>
          <p:cNvPr id="14" name="Text 7"/>
          <p:cNvSpPr/>
          <p:nvPr/>
        </p:nvSpPr>
        <p:spPr>
          <a:xfrm>
            <a:off x="1953935" y="6325791"/>
            <a:ext cx="3363039"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Monitoring and Optimization</a:t>
            </a:r>
            <a:endParaRPr lang="en-US" sz="1900" dirty="0"/>
          </a:p>
        </p:txBody>
      </p:sp>
      <p:sp>
        <p:nvSpPr>
          <p:cNvPr id="15" name="Text 8"/>
          <p:cNvSpPr/>
          <p:nvPr/>
        </p:nvSpPr>
        <p:spPr>
          <a:xfrm>
            <a:off x="1953935" y="6748343"/>
            <a:ext cx="6506170"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Continuously monitor and adjust for optimal performance</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93789"/>
          </a:xfrm>
          <a:prstGeom prst="rect">
            <a:avLst/>
          </a:prstGeom>
        </p:spPr>
      </p:pic>
      <p:sp>
        <p:nvSpPr>
          <p:cNvPr id="3" name="Text 0"/>
          <p:cNvSpPr/>
          <p:nvPr/>
        </p:nvSpPr>
        <p:spPr>
          <a:xfrm>
            <a:off x="754261" y="3457575"/>
            <a:ext cx="7623572" cy="673418"/>
          </a:xfrm>
          <a:prstGeom prst="rect">
            <a:avLst/>
          </a:prstGeom>
          <a:noFill/>
          <a:ln/>
        </p:spPr>
        <p:txBody>
          <a:bodyPr wrap="none" lIns="0" tIns="0" rIns="0" bIns="0" rtlCol="0" anchor="t"/>
          <a:lstStyle/>
          <a:p>
            <a:pPr marL="0" indent="0">
              <a:lnSpc>
                <a:spcPts val="5300"/>
              </a:lnSpc>
              <a:buNone/>
            </a:pPr>
            <a:r>
              <a:rPr lang="en-US" sz="4200" dirty="0">
                <a:solidFill>
                  <a:srgbClr val="3257B8"/>
                </a:solidFill>
                <a:latin typeface="Roboto Slab" pitchFamily="34" charset="0"/>
                <a:ea typeface="Roboto Slab" pitchFamily="34" charset="-122"/>
                <a:cs typeface="Roboto Slab" pitchFamily="34" charset="-120"/>
              </a:rPr>
              <a:t>Why We Need Load Balancers</a:t>
            </a:r>
            <a:endParaRPr lang="en-US" sz="4200" dirty="0"/>
          </a:p>
        </p:txBody>
      </p:sp>
      <p:sp>
        <p:nvSpPr>
          <p:cNvPr id="4" name="Shape 1"/>
          <p:cNvSpPr/>
          <p:nvPr/>
        </p:nvSpPr>
        <p:spPr>
          <a:xfrm>
            <a:off x="754261" y="4696658"/>
            <a:ext cx="484823" cy="484823"/>
          </a:xfrm>
          <a:prstGeom prst="roundRect">
            <a:avLst>
              <a:gd name="adj" fmla="val 6668"/>
            </a:avLst>
          </a:prstGeom>
          <a:solidFill>
            <a:srgbClr val="E9ECF2"/>
          </a:solidFill>
          <a:ln/>
        </p:spPr>
      </p:sp>
      <p:sp>
        <p:nvSpPr>
          <p:cNvPr id="5" name="Text 2"/>
          <p:cNvSpPr/>
          <p:nvPr/>
        </p:nvSpPr>
        <p:spPr>
          <a:xfrm>
            <a:off x="929997" y="4777383"/>
            <a:ext cx="133231" cy="323255"/>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1</a:t>
            </a:r>
            <a:endParaRPr lang="en-US" sz="2500" dirty="0"/>
          </a:p>
        </p:txBody>
      </p:sp>
      <p:sp>
        <p:nvSpPr>
          <p:cNvPr id="6" name="Text 3"/>
          <p:cNvSpPr/>
          <p:nvPr/>
        </p:nvSpPr>
        <p:spPr>
          <a:xfrm>
            <a:off x="1454587" y="4696658"/>
            <a:ext cx="2714863" cy="336709"/>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High Traffic Volumes</a:t>
            </a:r>
            <a:endParaRPr lang="en-US" sz="2100" dirty="0"/>
          </a:p>
        </p:txBody>
      </p:sp>
      <p:sp>
        <p:nvSpPr>
          <p:cNvPr id="7" name="Text 4"/>
          <p:cNvSpPr/>
          <p:nvPr/>
        </p:nvSpPr>
        <p:spPr>
          <a:xfrm>
            <a:off x="1454587" y="5162669"/>
            <a:ext cx="5752862" cy="689610"/>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Lots of traffic from users necessitates distribution across multiple servers.</a:t>
            </a:r>
            <a:endParaRPr lang="en-US" sz="1650" dirty="0"/>
          </a:p>
        </p:txBody>
      </p:sp>
      <p:sp>
        <p:nvSpPr>
          <p:cNvPr id="8" name="Shape 5"/>
          <p:cNvSpPr/>
          <p:nvPr/>
        </p:nvSpPr>
        <p:spPr>
          <a:xfrm>
            <a:off x="7422952" y="4696658"/>
            <a:ext cx="484823" cy="484823"/>
          </a:xfrm>
          <a:prstGeom prst="roundRect">
            <a:avLst>
              <a:gd name="adj" fmla="val 6668"/>
            </a:avLst>
          </a:prstGeom>
          <a:solidFill>
            <a:srgbClr val="E9ECF2"/>
          </a:solidFill>
          <a:ln/>
        </p:spPr>
      </p:sp>
      <p:sp>
        <p:nvSpPr>
          <p:cNvPr id="9" name="Text 6"/>
          <p:cNvSpPr/>
          <p:nvPr/>
        </p:nvSpPr>
        <p:spPr>
          <a:xfrm>
            <a:off x="7576066" y="4777383"/>
            <a:ext cx="178475" cy="323255"/>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2</a:t>
            </a:r>
            <a:endParaRPr lang="en-US" sz="2500" dirty="0"/>
          </a:p>
        </p:txBody>
      </p:sp>
      <p:sp>
        <p:nvSpPr>
          <p:cNvPr id="10" name="Text 7"/>
          <p:cNvSpPr/>
          <p:nvPr/>
        </p:nvSpPr>
        <p:spPr>
          <a:xfrm>
            <a:off x="8123277" y="4696658"/>
            <a:ext cx="4068723" cy="336709"/>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Multiple Servers - Datacenters</a:t>
            </a:r>
            <a:endParaRPr lang="en-US" sz="2100" dirty="0"/>
          </a:p>
        </p:txBody>
      </p:sp>
      <p:sp>
        <p:nvSpPr>
          <p:cNvPr id="11" name="Text 8"/>
          <p:cNvSpPr/>
          <p:nvPr/>
        </p:nvSpPr>
        <p:spPr>
          <a:xfrm>
            <a:off x="8123277" y="5162669"/>
            <a:ext cx="5752862" cy="344805"/>
          </a:xfrm>
          <a:prstGeom prst="rect">
            <a:avLst/>
          </a:prstGeom>
          <a:noFill/>
          <a:ln/>
        </p:spPr>
        <p:txBody>
          <a:bodyPr wrap="non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Lots of servers are needed to handle the traffic efficiently.</a:t>
            </a:r>
            <a:endParaRPr lang="en-US" sz="1650" dirty="0"/>
          </a:p>
        </p:txBody>
      </p:sp>
      <p:sp>
        <p:nvSpPr>
          <p:cNvPr id="12" name="Shape 9"/>
          <p:cNvSpPr/>
          <p:nvPr/>
        </p:nvSpPr>
        <p:spPr>
          <a:xfrm>
            <a:off x="754261" y="6310193"/>
            <a:ext cx="484823" cy="484823"/>
          </a:xfrm>
          <a:prstGeom prst="roundRect">
            <a:avLst>
              <a:gd name="adj" fmla="val 6668"/>
            </a:avLst>
          </a:prstGeom>
          <a:solidFill>
            <a:srgbClr val="E9ECF2"/>
          </a:solidFill>
          <a:ln/>
        </p:spPr>
      </p:sp>
      <p:sp>
        <p:nvSpPr>
          <p:cNvPr id="13" name="Text 10"/>
          <p:cNvSpPr/>
          <p:nvPr/>
        </p:nvSpPr>
        <p:spPr>
          <a:xfrm>
            <a:off x="909399" y="6390918"/>
            <a:ext cx="174546" cy="323255"/>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3</a:t>
            </a:r>
            <a:endParaRPr lang="en-US" sz="2500" dirty="0"/>
          </a:p>
        </p:txBody>
      </p:sp>
      <p:sp>
        <p:nvSpPr>
          <p:cNvPr id="14" name="Text 11"/>
          <p:cNvSpPr/>
          <p:nvPr/>
        </p:nvSpPr>
        <p:spPr>
          <a:xfrm>
            <a:off x="1454587" y="6310193"/>
            <a:ext cx="3123367" cy="336709"/>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Geo-Distributed Services</a:t>
            </a:r>
            <a:endParaRPr lang="en-US" sz="2100" dirty="0"/>
          </a:p>
        </p:txBody>
      </p:sp>
      <p:sp>
        <p:nvSpPr>
          <p:cNvPr id="15" name="Text 12"/>
          <p:cNvSpPr/>
          <p:nvPr/>
        </p:nvSpPr>
        <p:spPr>
          <a:xfrm>
            <a:off x="1454587" y="6776204"/>
            <a:ext cx="5752862" cy="689610"/>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GEO based distributed services/servers require intelligent routing.</a:t>
            </a:r>
            <a:endParaRPr lang="en-US" sz="1650" dirty="0"/>
          </a:p>
        </p:txBody>
      </p:sp>
      <p:sp>
        <p:nvSpPr>
          <p:cNvPr id="16" name="Shape 13"/>
          <p:cNvSpPr/>
          <p:nvPr/>
        </p:nvSpPr>
        <p:spPr>
          <a:xfrm>
            <a:off x="7422952" y="6310193"/>
            <a:ext cx="484823" cy="484823"/>
          </a:xfrm>
          <a:prstGeom prst="roundRect">
            <a:avLst>
              <a:gd name="adj" fmla="val 6668"/>
            </a:avLst>
          </a:prstGeom>
          <a:solidFill>
            <a:srgbClr val="E9ECF2"/>
          </a:solidFill>
          <a:ln/>
        </p:spPr>
      </p:sp>
      <p:sp>
        <p:nvSpPr>
          <p:cNvPr id="17" name="Text 14"/>
          <p:cNvSpPr/>
          <p:nvPr/>
        </p:nvSpPr>
        <p:spPr>
          <a:xfrm>
            <a:off x="7571661" y="6390918"/>
            <a:ext cx="187404" cy="323255"/>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4</a:t>
            </a:r>
            <a:endParaRPr lang="en-US" sz="2500" dirty="0"/>
          </a:p>
        </p:txBody>
      </p:sp>
      <p:sp>
        <p:nvSpPr>
          <p:cNvPr id="18" name="Text 15"/>
          <p:cNvSpPr/>
          <p:nvPr/>
        </p:nvSpPr>
        <p:spPr>
          <a:xfrm>
            <a:off x="8123277" y="6310193"/>
            <a:ext cx="3493056" cy="336709"/>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Maintenance and Incidents</a:t>
            </a:r>
            <a:endParaRPr lang="en-US" sz="2100" dirty="0"/>
          </a:p>
        </p:txBody>
      </p:sp>
      <p:sp>
        <p:nvSpPr>
          <p:cNvPr id="19" name="Text 16"/>
          <p:cNvSpPr/>
          <p:nvPr/>
        </p:nvSpPr>
        <p:spPr>
          <a:xfrm>
            <a:off x="8123277" y="6776204"/>
            <a:ext cx="5752862" cy="689610"/>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Our development team needs maintenance time for servers, and incidents can occur that require traffic redirection.</a:t>
            </a:r>
            <a:endParaRPr lang="en-US" sz="16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74169"/>
          </a:xfrm>
          <a:prstGeom prst="rect">
            <a:avLst/>
          </a:prstGeom>
        </p:spPr>
      </p:pic>
      <p:sp>
        <p:nvSpPr>
          <p:cNvPr id="3" name="Text 0"/>
          <p:cNvSpPr/>
          <p:nvPr/>
        </p:nvSpPr>
        <p:spPr>
          <a:xfrm>
            <a:off x="804743" y="3530203"/>
            <a:ext cx="5832515" cy="718542"/>
          </a:xfrm>
          <a:prstGeom prst="rect">
            <a:avLst/>
          </a:prstGeom>
          <a:noFill/>
          <a:ln/>
        </p:spPr>
        <p:txBody>
          <a:bodyPr wrap="none" lIns="0" tIns="0" rIns="0" bIns="0" rtlCol="0" anchor="t"/>
          <a:lstStyle/>
          <a:p>
            <a:pPr marL="0" indent="0">
              <a:lnSpc>
                <a:spcPts val="5650"/>
              </a:lnSpc>
              <a:buNone/>
            </a:pPr>
            <a:r>
              <a:rPr lang="en-US" sz="4500" dirty="0">
                <a:solidFill>
                  <a:srgbClr val="3257B8"/>
                </a:solidFill>
                <a:latin typeface="Roboto Slab" pitchFamily="34" charset="0"/>
                <a:ea typeface="Roboto Slab" pitchFamily="34" charset="-122"/>
                <a:cs typeface="Roboto Slab" pitchFamily="34" charset="-120"/>
              </a:rPr>
              <a:t>Local Load Balancing</a:t>
            </a:r>
            <a:endParaRPr lang="en-US" sz="4500" dirty="0"/>
          </a:p>
        </p:txBody>
      </p:sp>
      <p:sp>
        <p:nvSpPr>
          <p:cNvPr id="4" name="Shape 1"/>
          <p:cNvSpPr/>
          <p:nvPr/>
        </p:nvSpPr>
        <p:spPr>
          <a:xfrm>
            <a:off x="804743" y="4938355"/>
            <a:ext cx="13020913" cy="30480"/>
          </a:xfrm>
          <a:prstGeom prst="roundRect">
            <a:avLst>
              <a:gd name="adj" fmla="val 113158"/>
            </a:avLst>
          </a:prstGeom>
          <a:solidFill>
            <a:srgbClr val="CFD2D8"/>
          </a:solidFill>
          <a:ln/>
        </p:spPr>
      </p:sp>
      <p:sp>
        <p:nvSpPr>
          <p:cNvPr id="5" name="Shape 2"/>
          <p:cNvSpPr/>
          <p:nvPr/>
        </p:nvSpPr>
        <p:spPr>
          <a:xfrm>
            <a:off x="2330768" y="4938296"/>
            <a:ext cx="30480" cy="804743"/>
          </a:xfrm>
          <a:prstGeom prst="roundRect">
            <a:avLst>
              <a:gd name="adj" fmla="val 113158"/>
            </a:avLst>
          </a:prstGeom>
          <a:solidFill>
            <a:srgbClr val="CFD2D8"/>
          </a:solidFill>
          <a:ln/>
        </p:spPr>
      </p:sp>
      <p:sp>
        <p:nvSpPr>
          <p:cNvPr id="6" name="Shape 3"/>
          <p:cNvSpPr/>
          <p:nvPr/>
        </p:nvSpPr>
        <p:spPr>
          <a:xfrm>
            <a:off x="2087404" y="4679692"/>
            <a:ext cx="517327" cy="517327"/>
          </a:xfrm>
          <a:prstGeom prst="roundRect">
            <a:avLst>
              <a:gd name="adj" fmla="val 6667"/>
            </a:avLst>
          </a:prstGeom>
          <a:solidFill>
            <a:srgbClr val="E9ECF2"/>
          </a:solidFill>
          <a:ln/>
        </p:spPr>
      </p:sp>
      <p:sp>
        <p:nvSpPr>
          <p:cNvPr id="7" name="Text 4"/>
          <p:cNvSpPr/>
          <p:nvPr/>
        </p:nvSpPr>
        <p:spPr>
          <a:xfrm>
            <a:off x="2274927" y="4765893"/>
            <a:ext cx="142161" cy="344924"/>
          </a:xfrm>
          <a:prstGeom prst="rect">
            <a:avLst/>
          </a:prstGeom>
          <a:noFill/>
          <a:ln/>
        </p:spPr>
        <p:txBody>
          <a:bodyPr wrap="none" lIns="0" tIns="0" rIns="0" bIns="0" rtlCol="0" anchor="t"/>
          <a:lstStyle/>
          <a:p>
            <a:pPr marL="0" indent="0" algn="ctr">
              <a:lnSpc>
                <a:spcPts val="2700"/>
              </a:lnSpc>
              <a:buNone/>
            </a:pPr>
            <a:r>
              <a:rPr lang="en-US" sz="2700" dirty="0">
                <a:solidFill>
                  <a:srgbClr val="15213F"/>
                </a:solidFill>
                <a:latin typeface="Roboto Slab" pitchFamily="34" charset="0"/>
                <a:ea typeface="Roboto Slab" pitchFamily="34" charset="-122"/>
                <a:cs typeface="Roboto Slab" pitchFamily="34" charset="-120"/>
              </a:rPr>
              <a:t>1</a:t>
            </a:r>
            <a:endParaRPr lang="en-US" sz="2700" dirty="0"/>
          </a:p>
        </p:txBody>
      </p:sp>
      <p:sp>
        <p:nvSpPr>
          <p:cNvPr id="8" name="Text 5"/>
          <p:cNvSpPr/>
          <p:nvPr/>
        </p:nvSpPr>
        <p:spPr>
          <a:xfrm>
            <a:off x="1034653" y="5973008"/>
            <a:ext cx="2622947" cy="359212"/>
          </a:xfrm>
          <a:prstGeom prst="rect">
            <a:avLst/>
          </a:prstGeom>
          <a:noFill/>
          <a:ln/>
        </p:spPr>
        <p:txBody>
          <a:bodyPr wrap="none" lIns="0" tIns="0" rIns="0" bIns="0" rtlCol="0" anchor="t"/>
          <a:lstStyle/>
          <a:p>
            <a:pPr marL="0" indent="0" algn="ctr">
              <a:lnSpc>
                <a:spcPts val="2800"/>
              </a:lnSpc>
              <a:buNone/>
            </a:pPr>
            <a:r>
              <a:rPr lang="en-US" sz="2250" dirty="0">
                <a:solidFill>
                  <a:srgbClr val="15213F"/>
                </a:solidFill>
                <a:latin typeface="Roboto Slab" pitchFamily="34" charset="0"/>
                <a:ea typeface="Roboto Slab" pitchFamily="34" charset="-122"/>
                <a:cs typeface="Roboto Slab" pitchFamily="34" charset="-120"/>
              </a:rPr>
              <a:t>Incoming Traffic</a:t>
            </a:r>
            <a:endParaRPr lang="en-US" sz="2250" dirty="0"/>
          </a:p>
        </p:txBody>
      </p:sp>
      <p:sp>
        <p:nvSpPr>
          <p:cNvPr id="9" name="Text 6"/>
          <p:cNvSpPr/>
          <p:nvPr/>
        </p:nvSpPr>
        <p:spPr>
          <a:xfrm>
            <a:off x="1034653" y="6470094"/>
            <a:ext cx="2622947" cy="1103352"/>
          </a:xfrm>
          <a:prstGeom prst="rect">
            <a:avLst/>
          </a:prstGeom>
          <a:noFill/>
          <a:ln/>
        </p:spPr>
        <p:txBody>
          <a:bodyPr wrap="square" lIns="0" tIns="0" rIns="0" bIns="0" rtlCol="0" anchor="t"/>
          <a:lstStyle/>
          <a:p>
            <a:pPr marL="0" indent="0" algn="ctr">
              <a:lnSpc>
                <a:spcPts val="2850"/>
              </a:lnSpc>
              <a:buNone/>
            </a:pPr>
            <a:r>
              <a:rPr lang="en-US" sz="1800" dirty="0">
                <a:solidFill>
                  <a:srgbClr val="15213F"/>
                </a:solidFill>
                <a:latin typeface="Roboto" pitchFamily="34" charset="0"/>
                <a:ea typeface="Roboto" pitchFamily="34" charset="-122"/>
                <a:cs typeface="Roboto" pitchFamily="34" charset="-120"/>
              </a:rPr>
              <a:t>Traffic arrives at the data center or point of presence (PoP)</a:t>
            </a:r>
            <a:endParaRPr lang="en-US" sz="1800" dirty="0"/>
          </a:p>
        </p:txBody>
      </p:sp>
      <p:sp>
        <p:nvSpPr>
          <p:cNvPr id="10" name="Shape 7"/>
          <p:cNvSpPr/>
          <p:nvPr/>
        </p:nvSpPr>
        <p:spPr>
          <a:xfrm>
            <a:off x="5643443" y="4938296"/>
            <a:ext cx="30480" cy="804743"/>
          </a:xfrm>
          <a:prstGeom prst="roundRect">
            <a:avLst>
              <a:gd name="adj" fmla="val 113158"/>
            </a:avLst>
          </a:prstGeom>
          <a:solidFill>
            <a:srgbClr val="CFD2D8"/>
          </a:solidFill>
          <a:ln/>
        </p:spPr>
      </p:sp>
      <p:sp>
        <p:nvSpPr>
          <p:cNvPr id="11" name="Shape 8"/>
          <p:cNvSpPr/>
          <p:nvPr/>
        </p:nvSpPr>
        <p:spPr>
          <a:xfrm>
            <a:off x="5400080" y="4679692"/>
            <a:ext cx="517327" cy="517327"/>
          </a:xfrm>
          <a:prstGeom prst="roundRect">
            <a:avLst>
              <a:gd name="adj" fmla="val 6667"/>
            </a:avLst>
          </a:prstGeom>
          <a:solidFill>
            <a:srgbClr val="E9ECF2"/>
          </a:solidFill>
          <a:ln/>
        </p:spPr>
      </p:sp>
      <p:sp>
        <p:nvSpPr>
          <p:cNvPr id="12" name="Text 9"/>
          <p:cNvSpPr/>
          <p:nvPr/>
        </p:nvSpPr>
        <p:spPr>
          <a:xfrm>
            <a:off x="5563433" y="4765893"/>
            <a:ext cx="190500" cy="344924"/>
          </a:xfrm>
          <a:prstGeom prst="rect">
            <a:avLst/>
          </a:prstGeom>
          <a:noFill/>
          <a:ln/>
        </p:spPr>
        <p:txBody>
          <a:bodyPr wrap="none" lIns="0" tIns="0" rIns="0" bIns="0" rtlCol="0" anchor="t"/>
          <a:lstStyle/>
          <a:p>
            <a:pPr marL="0" indent="0" algn="ctr">
              <a:lnSpc>
                <a:spcPts val="2700"/>
              </a:lnSpc>
              <a:buNone/>
            </a:pPr>
            <a:r>
              <a:rPr lang="en-US" sz="2700" dirty="0">
                <a:solidFill>
                  <a:srgbClr val="15213F"/>
                </a:solidFill>
                <a:latin typeface="Roboto Slab" pitchFamily="34" charset="0"/>
                <a:ea typeface="Roboto Slab" pitchFamily="34" charset="-122"/>
                <a:cs typeface="Roboto Slab" pitchFamily="34" charset="-120"/>
              </a:rPr>
              <a:t>2</a:t>
            </a:r>
            <a:endParaRPr lang="en-US" sz="2700" dirty="0"/>
          </a:p>
        </p:txBody>
      </p:sp>
      <p:sp>
        <p:nvSpPr>
          <p:cNvPr id="13" name="Text 10"/>
          <p:cNvSpPr/>
          <p:nvPr/>
        </p:nvSpPr>
        <p:spPr>
          <a:xfrm>
            <a:off x="4347329" y="5973008"/>
            <a:ext cx="2622947" cy="359212"/>
          </a:xfrm>
          <a:prstGeom prst="rect">
            <a:avLst/>
          </a:prstGeom>
          <a:noFill/>
          <a:ln/>
        </p:spPr>
        <p:txBody>
          <a:bodyPr wrap="none" lIns="0" tIns="0" rIns="0" bIns="0" rtlCol="0" anchor="t"/>
          <a:lstStyle/>
          <a:p>
            <a:pPr marL="0" indent="0" algn="ctr">
              <a:lnSpc>
                <a:spcPts val="2800"/>
              </a:lnSpc>
              <a:buNone/>
            </a:pPr>
            <a:r>
              <a:rPr lang="en-US" sz="2250" dirty="0">
                <a:solidFill>
                  <a:srgbClr val="15213F"/>
                </a:solidFill>
                <a:latin typeface="Roboto Slab" pitchFamily="34" charset="0"/>
                <a:ea typeface="Roboto Slab" pitchFamily="34" charset="-122"/>
                <a:cs typeface="Roboto Slab" pitchFamily="34" charset="-120"/>
              </a:rPr>
              <a:t>Load Balancer</a:t>
            </a:r>
            <a:endParaRPr lang="en-US" sz="2250" dirty="0"/>
          </a:p>
        </p:txBody>
      </p:sp>
      <p:sp>
        <p:nvSpPr>
          <p:cNvPr id="14" name="Text 11"/>
          <p:cNvSpPr/>
          <p:nvPr/>
        </p:nvSpPr>
        <p:spPr>
          <a:xfrm>
            <a:off x="4347329" y="6470094"/>
            <a:ext cx="2622947" cy="1103352"/>
          </a:xfrm>
          <a:prstGeom prst="rect">
            <a:avLst/>
          </a:prstGeom>
          <a:noFill/>
          <a:ln/>
        </p:spPr>
        <p:txBody>
          <a:bodyPr wrap="square" lIns="0" tIns="0" rIns="0" bIns="0" rtlCol="0" anchor="t"/>
          <a:lstStyle/>
          <a:p>
            <a:pPr marL="0" indent="0" algn="ctr">
              <a:lnSpc>
                <a:spcPts val="2850"/>
              </a:lnSpc>
              <a:buNone/>
            </a:pPr>
            <a:r>
              <a:rPr lang="en-US" sz="1800" dirty="0">
                <a:solidFill>
                  <a:srgbClr val="15213F"/>
                </a:solidFill>
                <a:latin typeface="Roboto" pitchFamily="34" charset="0"/>
                <a:ea typeface="Roboto" pitchFamily="34" charset="-122"/>
                <a:cs typeface="Roboto" pitchFamily="34" charset="-120"/>
              </a:rPr>
              <a:t>Local load balancing hardware or software distributes requests</a:t>
            </a:r>
            <a:endParaRPr lang="en-US" sz="1800" dirty="0"/>
          </a:p>
        </p:txBody>
      </p:sp>
      <p:sp>
        <p:nvSpPr>
          <p:cNvPr id="15" name="Shape 12"/>
          <p:cNvSpPr/>
          <p:nvPr/>
        </p:nvSpPr>
        <p:spPr>
          <a:xfrm>
            <a:off x="8956119" y="4938296"/>
            <a:ext cx="30480" cy="804743"/>
          </a:xfrm>
          <a:prstGeom prst="roundRect">
            <a:avLst>
              <a:gd name="adj" fmla="val 113158"/>
            </a:avLst>
          </a:prstGeom>
          <a:solidFill>
            <a:srgbClr val="CFD2D8"/>
          </a:solidFill>
          <a:ln/>
        </p:spPr>
      </p:sp>
      <p:sp>
        <p:nvSpPr>
          <p:cNvPr id="16" name="Shape 13"/>
          <p:cNvSpPr/>
          <p:nvPr/>
        </p:nvSpPr>
        <p:spPr>
          <a:xfrm>
            <a:off x="8712756" y="4679692"/>
            <a:ext cx="517327" cy="517327"/>
          </a:xfrm>
          <a:prstGeom prst="roundRect">
            <a:avLst>
              <a:gd name="adj" fmla="val 6667"/>
            </a:avLst>
          </a:prstGeom>
          <a:solidFill>
            <a:srgbClr val="E9ECF2"/>
          </a:solidFill>
          <a:ln/>
        </p:spPr>
      </p:sp>
      <p:sp>
        <p:nvSpPr>
          <p:cNvPr id="17" name="Text 14"/>
          <p:cNvSpPr/>
          <p:nvPr/>
        </p:nvSpPr>
        <p:spPr>
          <a:xfrm>
            <a:off x="8878253" y="4765893"/>
            <a:ext cx="186214" cy="344924"/>
          </a:xfrm>
          <a:prstGeom prst="rect">
            <a:avLst/>
          </a:prstGeom>
          <a:noFill/>
          <a:ln/>
        </p:spPr>
        <p:txBody>
          <a:bodyPr wrap="none" lIns="0" tIns="0" rIns="0" bIns="0" rtlCol="0" anchor="t"/>
          <a:lstStyle/>
          <a:p>
            <a:pPr marL="0" indent="0" algn="ctr">
              <a:lnSpc>
                <a:spcPts val="2700"/>
              </a:lnSpc>
              <a:buNone/>
            </a:pPr>
            <a:r>
              <a:rPr lang="en-US" sz="2700" dirty="0">
                <a:solidFill>
                  <a:srgbClr val="15213F"/>
                </a:solidFill>
                <a:latin typeface="Roboto Slab" pitchFamily="34" charset="0"/>
                <a:ea typeface="Roboto Slab" pitchFamily="34" charset="-122"/>
                <a:cs typeface="Roboto Slab" pitchFamily="34" charset="-120"/>
              </a:rPr>
              <a:t>3</a:t>
            </a:r>
            <a:endParaRPr lang="en-US" sz="2700" dirty="0"/>
          </a:p>
        </p:txBody>
      </p:sp>
      <p:sp>
        <p:nvSpPr>
          <p:cNvPr id="18" name="Text 15"/>
          <p:cNvSpPr/>
          <p:nvPr/>
        </p:nvSpPr>
        <p:spPr>
          <a:xfrm>
            <a:off x="7660005" y="5973008"/>
            <a:ext cx="2622947" cy="359212"/>
          </a:xfrm>
          <a:prstGeom prst="rect">
            <a:avLst/>
          </a:prstGeom>
          <a:noFill/>
          <a:ln/>
        </p:spPr>
        <p:txBody>
          <a:bodyPr wrap="none" lIns="0" tIns="0" rIns="0" bIns="0" rtlCol="0" anchor="t"/>
          <a:lstStyle/>
          <a:p>
            <a:pPr marL="0" indent="0" algn="ctr">
              <a:lnSpc>
                <a:spcPts val="2800"/>
              </a:lnSpc>
              <a:buNone/>
            </a:pPr>
            <a:r>
              <a:rPr lang="en-US" sz="2250" dirty="0">
                <a:solidFill>
                  <a:srgbClr val="15213F"/>
                </a:solidFill>
                <a:latin typeface="Roboto Slab" pitchFamily="34" charset="0"/>
                <a:ea typeface="Roboto Slab" pitchFamily="34" charset="-122"/>
                <a:cs typeface="Roboto Slab" pitchFamily="34" charset="-120"/>
              </a:rPr>
              <a:t>Server Processing</a:t>
            </a:r>
            <a:endParaRPr lang="en-US" sz="2250" dirty="0"/>
          </a:p>
        </p:txBody>
      </p:sp>
      <p:sp>
        <p:nvSpPr>
          <p:cNvPr id="19" name="Text 16"/>
          <p:cNvSpPr/>
          <p:nvPr/>
        </p:nvSpPr>
        <p:spPr>
          <a:xfrm>
            <a:off x="7660005" y="6470094"/>
            <a:ext cx="2622947" cy="735568"/>
          </a:xfrm>
          <a:prstGeom prst="rect">
            <a:avLst/>
          </a:prstGeom>
          <a:noFill/>
          <a:ln/>
        </p:spPr>
        <p:txBody>
          <a:bodyPr wrap="square" lIns="0" tIns="0" rIns="0" bIns="0" rtlCol="0" anchor="t"/>
          <a:lstStyle/>
          <a:p>
            <a:pPr marL="0" indent="0" algn="ctr">
              <a:lnSpc>
                <a:spcPts val="2850"/>
              </a:lnSpc>
              <a:buNone/>
            </a:pPr>
            <a:r>
              <a:rPr lang="en-US" sz="1800" dirty="0">
                <a:solidFill>
                  <a:srgbClr val="15213F"/>
                </a:solidFill>
                <a:latin typeface="Roboto" pitchFamily="34" charset="0"/>
                <a:ea typeface="Roboto" pitchFamily="34" charset="-122"/>
                <a:cs typeface="Roboto" pitchFamily="34" charset="-120"/>
              </a:rPr>
              <a:t>Individual servers handle the distributed requests</a:t>
            </a:r>
            <a:endParaRPr lang="en-US" sz="1800" dirty="0"/>
          </a:p>
        </p:txBody>
      </p:sp>
      <p:sp>
        <p:nvSpPr>
          <p:cNvPr id="20" name="Shape 17"/>
          <p:cNvSpPr/>
          <p:nvPr/>
        </p:nvSpPr>
        <p:spPr>
          <a:xfrm>
            <a:off x="12268795" y="4938296"/>
            <a:ext cx="30480" cy="804743"/>
          </a:xfrm>
          <a:prstGeom prst="roundRect">
            <a:avLst>
              <a:gd name="adj" fmla="val 113158"/>
            </a:avLst>
          </a:prstGeom>
          <a:solidFill>
            <a:srgbClr val="CFD2D8"/>
          </a:solidFill>
          <a:ln/>
        </p:spPr>
      </p:sp>
      <p:sp>
        <p:nvSpPr>
          <p:cNvPr id="21" name="Shape 18"/>
          <p:cNvSpPr/>
          <p:nvPr/>
        </p:nvSpPr>
        <p:spPr>
          <a:xfrm>
            <a:off x="12025432" y="4679692"/>
            <a:ext cx="517327" cy="517327"/>
          </a:xfrm>
          <a:prstGeom prst="roundRect">
            <a:avLst>
              <a:gd name="adj" fmla="val 6667"/>
            </a:avLst>
          </a:prstGeom>
          <a:solidFill>
            <a:srgbClr val="E9ECF2"/>
          </a:solidFill>
          <a:ln/>
        </p:spPr>
      </p:sp>
      <p:sp>
        <p:nvSpPr>
          <p:cNvPr id="22" name="Text 19"/>
          <p:cNvSpPr/>
          <p:nvPr/>
        </p:nvSpPr>
        <p:spPr>
          <a:xfrm>
            <a:off x="12184142" y="4765893"/>
            <a:ext cx="199906" cy="344924"/>
          </a:xfrm>
          <a:prstGeom prst="rect">
            <a:avLst/>
          </a:prstGeom>
          <a:noFill/>
          <a:ln/>
        </p:spPr>
        <p:txBody>
          <a:bodyPr wrap="none" lIns="0" tIns="0" rIns="0" bIns="0" rtlCol="0" anchor="t"/>
          <a:lstStyle/>
          <a:p>
            <a:pPr marL="0" indent="0" algn="ctr">
              <a:lnSpc>
                <a:spcPts val="2700"/>
              </a:lnSpc>
              <a:buNone/>
            </a:pPr>
            <a:r>
              <a:rPr lang="en-US" sz="2700" dirty="0">
                <a:solidFill>
                  <a:srgbClr val="15213F"/>
                </a:solidFill>
                <a:latin typeface="Roboto Slab" pitchFamily="34" charset="0"/>
                <a:ea typeface="Roboto Slab" pitchFamily="34" charset="-122"/>
                <a:cs typeface="Roboto Slab" pitchFamily="34" charset="-120"/>
              </a:rPr>
              <a:t>4</a:t>
            </a:r>
            <a:endParaRPr lang="en-US" sz="2700" dirty="0"/>
          </a:p>
        </p:txBody>
      </p:sp>
      <p:sp>
        <p:nvSpPr>
          <p:cNvPr id="23" name="Text 20"/>
          <p:cNvSpPr/>
          <p:nvPr/>
        </p:nvSpPr>
        <p:spPr>
          <a:xfrm>
            <a:off x="10972681" y="5973008"/>
            <a:ext cx="2623066" cy="359212"/>
          </a:xfrm>
          <a:prstGeom prst="rect">
            <a:avLst/>
          </a:prstGeom>
          <a:noFill/>
          <a:ln/>
        </p:spPr>
        <p:txBody>
          <a:bodyPr wrap="none" lIns="0" tIns="0" rIns="0" bIns="0" rtlCol="0" anchor="t"/>
          <a:lstStyle/>
          <a:p>
            <a:pPr marL="0" indent="0" algn="ctr">
              <a:lnSpc>
                <a:spcPts val="2800"/>
              </a:lnSpc>
              <a:buNone/>
            </a:pPr>
            <a:r>
              <a:rPr lang="en-US" sz="2250" dirty="0">
                <a:solidFill>
                  <a:srgbClr val="15213F"/>
                </a:solidFill>
                <a:latin typeface="Roboto Slab" pitchFamily="34" charset="0"/>
                <a:ea typeface="Roboto Slab" pitchFamily="34" charset="-122"/>
                <a:cs typeface="Roboto Slab" pitchFamily="34" charset="-120"/>
              </a:rPr>
              <a:t>Response</a:t>
            </a:r>
            <a:endParaRPr lang="en-US" sz="2250" dirty="0"/>
          </a:p>
        </p:txBody>
      </p:sp>
      <p:sp>
        <p:nvSpPr>
          <p:cNvPr id="24" name="Text 21"/>
          <p:cNvSpPr/>
          <p:nvPr/>
        </p:nvSpPr>
        <p:spPr>
          <a:xfrm>
            <a:off x="10972681" y="6470094"/>
            <a:ext cx="2623066" cy="735568"/>
          </a:xfrm>
          <a:prstGeom prst="rect">
            <a:avLst/>
          </a:prstGeom>
          <a:noFill/>
          <a:ln/>
        </p:spPr>
        <p:txBody>
          <a:bodyPr wrap="square" lIns="0" tIns="0" rIns="0" bIns="0" rtlCol="0" anchor="t"/>
          <a:lstStyle/>
          <a:p>
            <a:pPr marL="0" indent="0" algn="ctr">
              <a:lnSpc>
                <a:spcPts val="2850"/>
              </a:lnSpc>
              <a:buNone/>
            </a:pPr>
            <a:r>
              <a:rPr lang="en-US" sz="1800" dirty="0">
                <a:solidFill>
                  <a:srgbClr val="15213F"/>
                </a:solidFill>
                <a:latin typeface="Roboto" pitchFamily="34" charset="0"/>
                <a:ea typeface="Roboto" pitchFamily="34" charset="-122"/>
                <a:cs typeface="Roboto" pitchFamily="34" charset="-120"/>
              </a:rPr>
              <a:t>Processed data is sent back to the user</a:t>
            </a:r>
            <a:endParaRPr 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392912"/>
            <a:ext cx="9054346"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Local vs Global Load Balancing</a:t>
            </a:r>
            <a:endParaRPr lang="en-US" sz="4850" dirty="0"/>
          </a:p>
        </p:txBody>
      </p:sp>
      <p:sp>
        <p:nvSpPr>
          <p:cNvPr id="3" name="Text 1"/>
          <p:cNvSpPr/>
          <p:nvPr/>
        </p:nvSpPr>
        <p:spPr>
          <a:xfrm>
            <a:off x="864037" y="2781538"/>
            <a:ext cx="3248263"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Global Load Balancing</a:t>
            </a:r>
            <a:endParaRPr lang="en-US" sz="2400" dirty="0"/>
          </a:p>
        </p:txBody>
      </p:sp>
      <p:sp>
        <p:nvSpPr>
          <p:cNvPr id="4" name="Text 2"/>
          <p:cNvSpPr/>
          <p:nvPr/>
        </p:nvSpPr>
        <p:spPr>
          <a:xfrm>
            <a:off x="864037" y="3414117"/>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Balances traffic between multiple data centers worldwide</a:t>
            </a:r>
            <a:endParaRPr lang="en-US" sz="1900" dirty="0"/>
          </a:p>
        </p:txBody>
      </p:sp>
      <p:sp>
        <p:nvSpPr>
          <p:cNvPr id="5" name="Text 3"/>
          <p:cNvSpPr/>
          <p:nvPr/>
        </p:nvSpPr>
        <p:spPr>
          <a:xfrm>
            <a:off x="864037" y="4426387"/>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Utilizes BGP Anycast for efficient routing</a:t>
            </a:r>
            <a:endParaRPr lang="en-US" sz="1900" dirty="0"/>
          </a:p>
        </p:txBody>
      </p:sp>
      <p:sp>
        <p:nvSpPr>
          <p:cNvPr id="6" name="Text 4"/>
          <p:cNvSpPr/>
          <p:nvPr/>
        </p:nvSpPr>
        <p:spPr>
          <a:xfrm>
            <a:off x="864037" y="5438656"/>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Improves overall network performance and redundancy</a:t>
            </a:r>
            <a:endParaRPr lang="en-US" sz="1900" dirty="0"/>
          </a:p>
        </p:txBody>
      </p:sp>
      <p:sp>
        <p:nvSpPr>
          <p:cNvPr id="7" name="Text 5"/>
          <p:cNvSpPr/>
          <p:nvPr/>
        </p:nvSpPr>
        <p:spPr>
          <a:xfrm>
            <a:off x="5372695" y="2781538"/>
            <a:ext cx="3131939"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Local Load Balancing</a:t>
            </a:r>
            <a:endParaRPr lang="en-US" sz="2400" dirty="0"/>
          </a:p>
        </p:txBody>
      </p:sp>
      <p:sp>
        <p:nvSpPr>
          <p:cNvPr id="8" name="Text 6"/>
          <p:cNvSpPr/>
          <p:nvPr/>
        </p:nvSpPr>
        <p:spPr>
          <a:xfrm>
            <a:off x="5372695" y="3414117"/>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Distributes traffic within a single data center</a:t>
            </a:r>
            <a:endParaRPr lang="en-US" sz="1900" dirty="0"/>
          </a:p>
        </p:txBody>
      </p:sp>
      <p:sp>
        <p:nvSpPr>
          <p:cNvPr id="9" name="Text 7"/>
          <p:cNvSpPr/>
          <p:nvPr/>
        </p:nvSpPr>
        <p:spPr>
          <a:xfrm>
            <a:off x="5372695" y="4426387"/>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Balances load between multiple servers</a:t>
            </a:r>
            <a:endParaRPr lang="en-US" sz="1900" dirty="0"/>
          </a:p>
        </p:txBody>
      </p:sp>
      <p:sp>
        <p:nvSpPr>
          <p:cNvPr id="10" name="Text 8"/>
          <p:cNvSpPr/>
          <p:nvPr/>
        </p:nvSpPr>
        <p:spPr>
          <a:xfrm>
            <a:off x="5372695" y="5438656"/>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Ensures efficient resource utilization</a:t>
            </a:r>
            <a:endParaRPr lang="en-US" sz="1900" dirty="0"/>
          </a:p>
        </p:txBody>
      </p:sp>
      <p:sp>
        <p:nvSpPr>
          <p:cNvPr id="11" name="Text 9"/>
          <p:cNvSpPr/>
          <p:nvPr/>
        </p:nvSpPr>
        <p:spPr>
          <a:xfrm>
            <a:off x="9881354" y="2781538"/>
            <a:ext cx="3898821" cy="771525"/>
          </a:xfrm>
          <a:prstGeom prst="rect">
            <a:avLst/>
          </a:prstGeom>
          <a:noFill/>
          <a:ln/>
        </p:spPr>
        <p:txBody>
          <a:bodyPr wrap="squar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PoP and Upstream Balancing</a:t>
            </a:r>
            <a:endParaRPr lang="en-US" sz="2400" dirty="0"/>
          </a:p>
        </p:txBody>
      </p:sp>
      <p:sp>
        <p:nvSpPr>
          <p:cNvPr id="12" name="Text 10"/>
          <p:cNvSpPr/>
          <p:nvPr/>
        </p:nvSpPr>
        <p:spPr>
          <a:xfrm>
            <a:off x="9881354" y="3799880"/>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Manages traffic between PoP sites and upstream providers</a:t>
            </a:r>
            <a:endParaRPr lang="en-US" sz="1900" dirty="0"/>
          </a:p>
        </p:txBody>
      </p:sp>
      <p:sp>
        <p:nvSpPr>
          <p:cNvPr id="13" name="Text 11"/>
          <p:cNvSpPr/>
          <p:nvPr/>
        </p:nvSpPr>
        <p:spPr>
          <a:xfrm>
            <a:off x="9881354" y="4812149"/>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Optimizes connectivity and reduces congestion</a:t>
            </a:r>
            <a:endParaRPr lang="en-US" sz="1900" dirty="0"/>
          </a:p>
        </p:txBody>
      </p:sp>
      <p:sp>
        <p:nvSpPr>
          <p:cNvPr id="14" name="Text 12"/>
          <p:cNvSpPr/>
          <p:nvPr/>
        </p:nvSpPr>
        <p:spPr>
          <a:xfrm>
            <a:off x="9881354" y="5824418"/>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 Enhances overall network performance</a:t>
            </a:r>
            <a:endParaRPr lang="en-US" sz="1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392912"/>
            <a:ext cx="9054346"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Local vs Global Load Balancing</a:t>
            </a:r>
            <a:endParaRPr lang="en-US" sz="4850" dirty="0"/>
          </a:p>
        </p:txBody>
      </p:sp>
      <p:pic>
        <p:nvPicPr>
          <p:cNvPr id="15" name="Picture 14">
            <a:extLst>
              <a:ext uri="{FF2B5EF4-FFF2-40B4-BE49-F238E27FC236}">
                <a16:creationId xmlns:a16="http://schemas.microsoft.com/office/drawing/2014/main" id="{31D3BA68-F339-4377-BD6B-AC748B227262}"/>
              </a:ext>
            </a:extLst>
          </p:cNvPr>
          <p:cNvPicPr>
            <a:picLocks noChangeAspect="1"/>
          </p:cNvPicPr>
          <p:nvPr/>
        </p:nvPicPr>
        <p:blipFill>
          <a:blip r:embed="rId3"/>
          <a:stretch>
            <a:fillRect/>
          </a:stretch>
        </p:blipFill>
        <p:spPr>
          <a:xfrm>
            <a:off x="1506941" y="3113014"/>
            <a:ext cx="10583148" cy="4192026"/>
          </a:xfrm>
          <a:prstGeom prst="rect">
            <a:avLst/>
          </a:prstGeom>
        </p:spPr>
      </p:pic>
    </p:spTree>
    <p:extLst>
      <p:ext uri="{BB962C8B-B14F-4D97-AF65-F5344CB8AC3E}">
        <p14:creationId xmlns:p14="http://schemas.microsoft.com/office/powerpoint/2010/main" val="1483349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7716" y="3389471"/>
            <a:ext cx="11592163" cy="694373"/>
          </a:xfrm>
          <a:prstGeom prst="rect">
            <a:avLst/>
          </a:prstGeom>
          <a:noFill/>
          <a:ln/>
        </p:spPr>
        <p:txBody>
          <a:bodyPr wrap="none" lIns="0" tIns="0" rIns="0" bIns="0" rtlCol="0" anchor="t"/>
          <a:lstStyle/>
          <a:p>
            <a:pPr marL="0" indent="0">
              <a:lnSpc>
                <a:spcPts val="5450"/>
              </a:lnSpc>
              <a:buNone/>
            </a:pPr>
            <a:r>
              <a:rPr lang="en-US" sz="4350" dirty="0">
                <a:solidFill>
                  <a:srgbClr val="3257B8"/>
                </a:solidFill>
                <a:latin typeface="Roboto Slab" pitchFamily="34" charset="0"/>
                <a:ea typeface="Roboto Slab" pitchFamily="34" charset="-122"/>
                <a:cs typeface="Roboto Slab" pitchFamily="34" charset="-120"/>
              </a:rPr>
              <a:t>Comparing Local and Global Load Balancing</a:t>
            </a:r>
            <a:endParaRPr lang="en-US" sz="4350" dirty="0"/>
          </a:p>
        </p:txBody>
      </p:sp>
      <p:sp>
        <p:nvSpPr>
          <p:cNvPr id="4" name="Shape 1"/>
          <p:cNvSpPr/>
          <p:nvPr/>
        </p:nvSpPr>
        <p:spPr>
          <a:xfrm>
            <a:off x="777716" y="4417100"/>
            <a:ext cx="13074968" cy="3200757"/>
          </a:xfrm>
          <a:prstGeom prst="roundRect">
            <a:avLst>
              <a:gd name="adj" fmla="val 1041"/>
            </a:avLst>
          </a:prstGeom>
          <a:noFill/>
          <a:ln w="7620">
            <a:solidFill>
              <a:srgbClr val="000000">
                <a:alpha val="8000"/>
              </a:srgbClr>
            </a:solidFill>
            <a:prstDash val="solid"/>
          </a:ln>
        </p:spPr>
      </p:sp>
      <p:sp>
        <p:nvSpPr>
          <p:cNvPr id="5" name="Shape 2"/>
          <p:cNvSpPr/>
          <p:nvPr/>
        </p:nvSpPr>
        <p:spPr>
          <a:xfrm>
            <a:off x="785336" y="4424720"/>
            <a:ext cx="13058418" cy="637103"/>
          </a:xfrm>
          <a:prstGeom prst="rect">
            <a:avLst/>
          </a:prstGeom>
          <a:solidFill>
            <a:srgbClr val="FFFFFF">
              <a:alpha val="4000"/>
            </a:srgbClr>
          </a:solidFill>
          <a:ln/>
        </p:spPr>
      </p:sp>
      <p:sp>
        <p:nvSpPr>
          <p:cNvPr id="6" name="Text 3"/>
          <p:cNvSpPr/>
          <p:nvPr/>
        </p:nvSpPr>
        <p:spPr>
          <a:xfrm>
            <a:off x="1008936" y="4565571"/>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Aspect</a:t>
            </a:r>
            <a:endParaRPr lang="en-US" sz="1700" dirty="0"/>
          </a:p>
        </p:txBody>
      </p:sp>
      <p:sp>
        <p:nvSpPr>
          <p:cNvPr id="7" name="Text 4"/>
          <p:cNvSpPr/>
          <p:nvPr/>
        </p:nvSpPr>
        <p:spPr>
          <a:xfrm>
            <a:off x="5365075" y="4565571"/>
            <a:ext cx="390036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Local Load Balancing</a:t>
            </a:r>
            <a:endParaRPr lang="en-US" sz="1700" dirty="0"/>
          </a:p>
        </p:txBody>
      </p:sp>
      <p:sp>
        <p:nvSpPr>
          <p:cNvPr id="8" name="Text 5"/>
          <p:cNvSpPr/>
          <p:nvPr/>
        </p:nvSpPr>
        <p:spPr>
          <a:xfrm>
            <a:off x="9717405" y="4565571"/>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Global Load Balancing</a:t>
            </a:r>
            <a:endParaRPr lang="en-US" sz="1700" dirty="0"/>
          </a:p>
        </p:txBody>
      </p:sp>
      <p:sp>
        <p:nvSpPr>
          <p:cNvPr id="9" name="Shape 6"/>
          <p:cNvSpPr/>
          <p:nvPr/>
        </p:nvSpPr>
        <p:spPr>
          <a:xfrm>
            <a:off x="785336" y="5061823"/>
            <a:ext cx="13058418" cy="637103"/>
          </a:xfrm>
          <a:prstGeom prst="rect">
            <a:avLst/>
          </a:prstGeom>
          <a:solidFill>
            <a:srgbClr val="000000">
              <a:alpha val="4000"/>
            </a:srgbClr>
          </a:solidFill>
          <a:ln/>
        </p:spPr>
      </p:sp>
      <p:sp>
        <p:nvSpPr>
          <p:cNvPr id="10" name="Text 7"/>
          <p:cNvSpPr/>
          <p:nvPr/>
        </p:nvSpPr>
        <p:spPr>
          <a:xfrm>
            <a:off x="1008936" y="5202674"/>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Scope</a:t>
            </a:r>
            <a:endParaRPr lang="en-US" sz="1700" dirty="0"/>
          </a:p>
        </p:txBody>
      </p:sp>
      <p:sp>
        <p:nvSpPr>
          <p:cNvPr id="11" name="Text 8"/>
          <p:cNvSpPr/>
          <p:nvPr/>
        </p:nvSpPr>
        <p:spPr>
          <a:xfrm>
            <a:off x="5365075" y="5202674"/>
            <a:ext cx="390036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Single data center</a:t>
            </a:r>
            <a:endParaRPr lang="en-US" sz="1700" dirty="0"/>
          </a:p>
        </p:txBody>
      </p:sp>
      <p:sp>
        <p:nvSpPr>
          <p:cNvPr id="12" name="Text 9"/>
          <p:cNvSpPr/>
          <p:nvPr/>
        </p:nvSpPr>
        <p:spPr>
          <a:xfrm>
            <a:off x="9717405" y="5202674"/>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Multiple data centers</a:t>
            </a:r>
            <a:endParaRPr lang="en-US" sz="1700" dirty="0"/>
          </a:p>
        </p:txBody>
      </p:sp>
      <p:sp>
        <p:nvSpPr>
          <p:cNvPr id="13" name="Shape 10"/>
          <p:cNvSpPr/>
          <p:nvPr/>
        </p:nvSpPr>
        <p:spPr>
          <a:xfrm>
            <a:off x="785336" y="5698927"/>
            <a:ext cx="13058418" cy="637103"/>
          </a:xfrm>
          <a:prstGeom prst="rect">
            <a:avLst/>
          </a:prstGeom>
          <a:solidFill>
            <a:srgbClr val="FFFFFF">
              <a:alpha val="4000"/>
            </a:srgbClr>
          </a:solidFill>
          <a:ln/>
        </p:spPr>
      </p:sp>
      <p:sp>
        <p:nvSpPr>
          <p:cNvPr id="14" name="Text 11"/>
          <p:cNvSpPr/>
          <p:nvPr/>
        </p:nvSpPr>
        <p:spPr>
          <a:xfrm>
            <a:off x="1008936" y="5839778"/>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Primary Goal</a:t>
            </a:r>
            <a:endParaRPr lang="en-US" sz="1700" dirty="0"/>
          </a:p>
        </p:txBody>
      </p:sp>
      <p:sp>
        <p:nvSpPr>
          <p:cNvPr id="15" name="Text 12"/>
          <p:cNvSpPr/>
          <p:nvPr/>
        </p:nvSpPr>
        <p:spPr>
          <a:xfrm>
            <a:off x="5365075" y="5839778"/>
            <a:ext cx="390036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Server resource optimization</a:t>
            </a:r>
            <a:endParaRPr lang="en-US" sz="1700" dirty="0"/>
          </a:p>
        </p:txBody>
      </p:sp>
      <p:sp>
        <p:nvSpPr>
          <p:cNvPr id="16" name="Text 13"/>
          <p:cNvSpPr/>
          <p:nvPr/>
        </p:nvSpPr>
        <p:spPr>
          <a:xfrm>
            <a:off x="9717405" y="5839778"/>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Geographic traffic distribution</a:t>
            </a:r>
            <a:endParaRPr lang="en-US" sz="1700" dirty="0"/>
          </a:p>
        </p:txBody>
      </p:sp>
      <p:sp>
        <p:nvSpPr>
          <p:cNvPr id="17" name="Shape 14"/>
          <p:cNvSpPr/>
          <p:nvPr/>
        </p:nvSpPr>
        <p:spPr>
          <a:xfrm>
            <a:off x="785336" y="6336030"/>
            <a:ext cx="13058418" cy="637103"/>
          </a:xfrm>
          <a:prstGeom prst="rect">
            <a:avLst/>
          </a:prstGeom>
          <a:solidFill>
            <a:srgbClr val="000000">
              <a:alpha val="4000"/>
            </a:srgbClr>
          </a:solidFill>
          <a:ln/>
        </p:spPr>
      </p:sp>
      <p:sp>
        <p:nvSpPr>
          <p:cNvPr id="18" name="Text 15"/>
          <p:cNvSpPr/>
          <p:nvPr/>
        </p:nvSpPr>
        <p:spPr>
          <a:xfrm>
            <a:off x="1008936" y="6476881"/>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Technology</a:t>
            </a:r>
            <a:endParaRPr lang="en-US" sz="1700" dirty="0"/>
          </a:p>
        </p:txBody>
      </p:sp>
      <p:sp>
        <p:nvSpPr>
          <p:cNvPr id="19" name="Text 16"/>
          <p:cNvSpPr/>
          <p:nvPr/>
        </p:nvSpPr>
        <p:spPr>
          <a:xfrm>
            <a:off x="5365075" y="6476881"/>
            <a:ext cx="390036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Hardware/software load balancers</a:t>
            </a:r>
            <a:endParaRPr lang="en-US" sz="1700" dirty="0"/>
          </a:p>
        </p:txBody>
      </p:sp>
      <p:sp>
        <p:nvSpPr>
          <p:cNvPr id="20" name="Text 17"/>
          <p:cNvSpPr/>
          <p:nvPr/>
        </p:nvSpPr>
        <p:spPr>
          <a:xfrm>
            <a:off x="9717405" y="6476881"/>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BGP Anycast, DNS-based solutions</a:t>
            </a:r>
            <a:endParaRPr lang="en-US" sz="1700" dirty="0"/>
          </a:p>
        </p:txBody>
      </p:sp>
      <p:sp>
        <p:nvSpPr>
          <p:cNvPr id="21" name="Shape 18"/>
          <p:cNvSpPr/>
          <p:nvPr/>
        </p:nvSpPr>
        <p:spPr>
          <a:xfrm>
            <a:off x="785336" y="6973133"/>
            <a:ext cx="13058418" cy="637103"/>
          </a:xfrm>
          <a:prstGeom prst="rect">
            <a:avLst/>
          </a:prstGeom>
          <a:solidFill>
            <a:srgbClr val="FFFFFF">
              <a:alpha val="4000"/>
            </a:srgbClr>
          </a:solidFill>
          <a:ln/>
        </p:spPr>
      </p:sp>
      <p:sp>
        <p:nvSpPr>
          <p:cNvPr id="22" name="Text 19"/>
          <p:cNvSpPr/>
          <p:nvPr/>
        </p:nvSpPr>
        <p:spPr>
          <a:xfrm>
            <a:off x="1008936" y="7113984"/>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Latency Impact</a:t>
            </a:r>
            <a:endParaRPr lang="en-US" sz="1700" dirty="0"/>
          </a:p>
        </p:txBody>
      </p:sp>
      <p:sp>
        <p:nvSpPr>
          <p:cNvPr id="23" name="Text 20"/>
          <p:cNvSpPr/>
          <p:nvPr/>
        </p:nvSpPr>
        <p:spPr>
          <a:xfrm>
            <a:off x="5365075" y="7113984"/>
            <a:ext cx="390036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Minimal</a:t>
            </a:r>
            <a:endParaRPr lang="en-US" sz="1700" dirty="0"/>
          </a:p>
        </p:txBody>
      </p:sp>
      <p:sp>
        <p:nvSpPr>
          <p:cNvPr id="24" name="Text 21"/>
          <p:cNvSpPr/>
          <p:nvPr/>
        </p:nvSpPr>
        <p:spPr>
          <a:xfrm>
            <a:off x="9717405" y="7113984"/>
            <a:ext cx="3904178" cy="355402"/>
          </a:xfrm>
          <a:prstGeom prst="rect">
            <a:avLst/>
          </a:prstGeom>
          <a:noFill/>
          <a:ln/>
        </p:spPr>
        <p:txBody>
          <a:bodyPr wrap="none" lIns="0" tIns="0" rIns="0" bIns="0" rtlCol="0" anchor="t"/>
          <a:lstStyle/>
          <a:p>
            <a:pPr marL="0" indent="0">
              <a:lnSpc>
                <a:spcPts val="2750"/>
              </a:lnSpc>
              <a:buNone/>
            </a:pPr>
            <a:r>
              <a:rPr lang="en-US" sz="1700" dirty="0">
                <a:solidFill>
                  <a:srgbClr val="15213F"/>
                </a:solidFill>
                <a:latin typeface="Roboto" pitchFamily="34" charset="0"/>
                <a:ea typeface="Roboto" pitchFamily="34" charset="-122"/>
                <a:cs typeface="Roboto" pitchFamily="34" charset="-120"/>
              </a:rPr>
              <a:t>Significant reduction</a:t>
            </a:r>
            <a:endParaRPr lang="en-US" sz="1700" dirty="0"/>
          </a:p>
        </p:txBody>
      </p:sp>
      <p:pic>
        <p:nvPicPr>
          <p:cNvPr id="25" name="Graphic 24">
            <a:extLst>
              <a:ext uri="{FF2B5EF4-FFF2-40B4-BE49-F238E27FC236}">
                <a16:creationId xmlns:a16="http://schemas.microsoft.com/office/drawing/2014/main" id="{E1073CAB-3A13-4C18-AD4F-0DFEECC378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5492" y="-1395690"/>
            <a:ext cx="6392908" cy="461127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29508" y="653296"/>
            <a:ext cx="8954572" cy="1481376"/>
          </a:xfrm>
          <a:prstGeom prst="rect">
            <a:avLst/>
          </a:prstGeom>
          <a:noFill/>
          <a:ln/>
        </p:spPr>
        <p:txBody>
          <a:bodyPr wrap="square" lIns="0" tIns="0" rIns="0" bIns="0" rtlCol="0" anchor="t"/>
          <a:lstStyle/>
          <a:p>
            <a:pPr marL="0" indent="0">
              <a:lnSpc>
                <a:spcPts val="5800"/>
              </a:lnSpc>
              <a:buNone/>
            </a:pPr>
            <a:r>
              <a:rPr lang="en-US" sz="4650" dirty="0" err="1">
                <a:solidFill>
                  <a:srgbClr val="3257B8"/>
                </a:solidFill>
                <a:latin typeface="Roboto Slab" pitchFamily="34" charset="0"/>
                <a:ea typeface="Roboto Slab" pitchFamily="34" charset="-122"/>
                <a:cs typeface="Roboto Slab" pitchFamily="34" charset="-120"/>
              </a:rPr>
              <a:t>PoP</a:t>
            </a:r>
            <a:r>
              <a:rPr lang="en-US" sz="4650" dirty="0">
                <a:solidFill>
                  <a:srgbClr val="3257B8"/>
                </a:solidFill>
                <a:latin typeface="Roboto Slab" pitchFamily="34" charset="0"/>
                <a:ea typeface="Roboto Slab" pitchFamily="34" charset="-122"/>
                <a:cs typeface="Roboto Slab" pitchFamily="34" charset="-120"/>
              </a:rPr>
              <a:t> Site Level Load Balancer</a:t>
            </a:r>
            <a:endParaRPr lang="en-US" sz="4650" dirty="0"/>
          </a:p>
        </p:txBody>
      </p:sp>
      <p:sp>
        <p:nvSpPr>
          <p:cNvPr id="4" name="Shape 1"/>
          <p:cNvSpPr/>
          <p:nvPr/>
        </p:nvSpPr>
        <p:spPr>
          <a:xfrm>
            <a:off x="829508" y="2756654"/>
            <a:ext cx="533162" cy="533162"/>
          </a:xfrm>
          <a:prstGeom prst="roundRect">
            <a:avLst>
              <a:gd name="adj" fmla="val 6668"/>
            </a:avLst>
          </a:prstGeom>
          <a:solidFill>
            <a:srgbClr val="E9ECF2"/>
          </a:solidFill>
          <a:ln/>
        </p:spPr>
      </p:sp>
      <p:sp>
        <p:nvSpPr>
          <p:cNvPr id="5" name="Text 2"/>
          <p:cNvSpPr/>
          <p:nvPr/>
        </p:nvSpPr>
        <p:spPr>
          <a:xfrm>
            <a:off x="1022747" y="2845475"/>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1</a:t>
            </a:r>
            <a:endParaRPr lang="en-US" sz="2750" dirty="0"/>
          </a:p>
        </p:txBody>
      </p:sp>
      <p:sp>
        <p:nvSpPr>
          <p:cNvPr id="6" name="Text 3"/>
          <p:cNvSpPr/>
          <p:nvPr/>
        </p:nvSpPr>
        <p:spPr>
          <a:xfrm>
            <a:off x="1599605" y="2756654"/>
            <a:ext cx="2962632"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PoP Infrastructure</a:t>
            </a:r>
            <a:endParaRPr lang="en-US" sz="2300" dirty="0"/>
          </a:p>
        </p:txBody>
      </p:sp>
      <p:sp>
        <p:nvSpPr>
          <p:cNvPr id="7" name="Text 4"/>
          <p:cNvSpPr/>
          <p:nvPr/>
        </p:nvSpPr>
        <p:spPr>
          <a:xfrm>
            <a:off x="1599605" y="3269099"/>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Each PoP site contains multiple (hundred) servers to handle incoming requests</a:t>
            </a:r>
            <a:endParaRPr lang="en-US" sz="1850" dirty="0"/>
          </a:p>
        </p:txBody>
      </p:sp>
      <p:sp>
        <p:nvSpPr>
          <p:cNvPr id="8" name="Shape 5"/>
          <p:cNvSpPr/>
          <p:nvPr/>
        </p:nvSpPr>
        <p:spPr>
          <a:xfrm>
            <a:off x="829508" y="4531043"/>
            <a:ext cx="533162" cy="533162"/>
          </a:xfrm>
          <a:prstGeom prst="roundRect">
            <a:avLst>
              <a:gd name="adj" fmla="val 6668"/>
            </a:avLst>
          </a:prstGeom>
          <a:solidFill>
            <a:srgbClr val="E9ECF2"/>
          </a:solidFill>
          <a:ln/>
        </p:spPr>
      </p:sp>
      <p:sp>
        <p:nvSpPr>
          <p:cNvPr id="9" name="Text 6"/>
          <p:cNvSpPr/>
          <p:nvPr/>
        </p:nvSpPr>
        <p:spPr>
          <a:xfrm>
            <a:off x="997863" y="4619863"/>
            <a:ext cx="196334"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2</a:t>
            </a:r>
            <a:endParaRPr lang="en-US" sz="2750" dirty="0"/>
          </a:p>
        </p:txBody>
      </p:sp>
      <p:sp>
        <p:nvSpPr>
          <p:cNvPr id="10" name="Text 7"/>
          <p:cNvSpPr/>
          <p:nvPr/>
        </p:nvSpPr>
        <p:spPr>
          <a:xfrm>
            <a:off x="1599605" y="4531043"/>
            <a:ext cx="3461385"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Load Balancer Hardware</a:t>
            </a:r>
            <a:endParaRPr lang="en-US" sz="2300" dirty="0"/>
          </a:p>
        </p:txBody>
      </p:sp>
      <p:sp>
        <p:nvSpPr>
          <p:cNvPr id="11" name="Text 8"/>
          <p:cNvSpPr/>
          <p:nvPr/>
        </p:nvSpPr>
        <p:spPr>
          <a:xfrm>
            <a:off x="1599605" y="5043488"/>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Dedicated hardware solutions distribute traffic among servers efficiently</a:t>
            </a:r>
            <a:endParaRPr lang="en-US" sz="1850" dirty="0"/>
          </a:p>
        </p:txBody>
      </p:sp>
      <p:sp>
        <p:nvSpPr>
          <p:cNvPr id="12" name="Shape 9"/>
          <p:cNvSpPr/>
          <p:nvPr/>
        </p:nvSpPr>
        <p:spPr>
          <a:xfrm>
            <a:off x="829508" y="6305431"/>
            <a:ext cx="533162" cy="533162"/>
          </a:xfrm>
          <a:prstGeom prst="roundRect">
            <a:avLst>
              <a:gd name="adj" fmla="val 6668"/>
            </a:avLst>
          </a:prstGeom>
          <a:solidFill>
            <a:srgbClr val="E9ECF2"/>
          </a:solidFill>
          <a:ln/>
        </p:spPr>
      </p:sp>
      <p:sp>
        <p:nvSpPr>
          <p:cNvPr id="13" name="Text 10"/>
          <p:cNvSpPr/>
          <p:nvPr/>
        </p:nvSpPr>
        <p:spPr>
          <a:xfrm>
            <a:off x="1000006" y="6394252"/>
            <a:ext cx="192048"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3</a:t>
            </a:r>
            <a:endParaRPr lang="en-US" sz="2750" dirty="0"/>
          </a:p>
        </p:txBody>
      </p:sp>
      <p:sp>
        <p:nvSpPr>
          <p:cNvPr id="14" name="Text 11"/>
          <p:cNvSpPr/>
          <p:nvPr/>
        </p:nvSpPr>
        <p:spPr>
          <a:xfrm>
            <a:off x="1599605" y="6305431"/>
            <a:ext cx="3148251" cy="370284"/>
          </a:xfrm>
          <a:prstGeom prst="rect">
            <a:avLst/>
          </a:prstGeom>
          <a:noFill/>
          <a:ln/>
        </p:spPr>
        <p:txBody>
          <a:bodyPr wrap="none" lIns="0" tIns="0" rIns="0" bIns="0" rtlCol="0" anchor="t"/>
          <a:lstStyle/>
          <a:p>
            <a:pPr marL="0" indent="0">
              <a:lnSpc>
                <a:spcPts val="2900"/>
              </a:lnSpc>
              <a:buNone/>
            </a:pPr>
            <a:r>
              <a:rPr lang="en-US" sz="2300" dirty="0">
                <a:solidFill>
                  <a:srgbClr val="15213F"/>
                </a:solidFill>
                <a:latin typeface="Roboto Slab" pitchFamily="34" charset="0"/>
                <a:ea typeface="Roboto Slab" pitchFamily="34" charset="-122"/>
                <a:cs typeface="Roboto Slab" pitchFamily="34" charset="-120"/>
              </a:rPr>
              <a:t>ECMP Based Solutions</a:t>
            </a:r>
            <a:endParaRPr lang="en-US" sz="2300" dirty="0"/>
          </a:p>
        </p:txBody>
      </p:sp>
      <p:sp>
        <p:nvSpPr>
          <p:cNvPr id="15" name="Text 12"/>
          <p:cNvSpPr/>
          <p:nvPr/>
        </p:nvSpPr>
        <p:spPr>
          <a:xfrm>
            <a:off x="1599605" y="6817876"/>
            <a:ext cx="6714887" cy="758428"/>
          </a:xfrm>
          <a:prstGeom prst="rect">
            <a:avLst/>
          </a:prstGeom>
          <a:noFill/>
          <a:ln/>
        </p:spPr>
        <p:txBody>
          <a:bodyPr wrap="square" lIns="0" tIns="0" rIns="0" bIns="0" rtlCol="0" anchor="t"/>
          <a:lstStyle/>
          <a:p>
            <a:pPr marL="0" indent="0">
              <a:lnSpc>
                <a:spcPts val="2950"/>
              </a:lnSpc>
              <a:buNone/>
            </a:pPr>
            <a:r>
              <a:rPr lang="en-US" sz="1850" dirty="0">
                <a:solidFill>
                  <a:srgbClr val="15213F"/>
                </a:solidFill>
                <a:latin typeface="Roboto" pitchFamily="34" charset="0"/>
                <a:ea typeface="Roboto" pitchFamily="34" charset="-122"/>
                <a:cs typeface="Roboto" pitchFamily="34" charset="-120"/>
              </a:rPr>
              <a:t>Equal-Cost Multi-Path routing provides an alternative load balancing method</a:t>
            </a:r>
            <a:endParaRPr lang="en-US" sz="1850" dirty="0"/>
          </a:p>
        </p:txBody>
      </p:sp>
      <p:pic>
        <p:nvPicPr>
          <p:cNvPr id="16" name="Graphic 15">
            <a:extLst>
              <a:ext uri="{FF2B5EF4-FFF2-40B4-BE49-F238E27FC236}">
                <a16:creationId xmlns:a16="http://schemas.microsoft.com/office/drawing/2014/main" id="{196BC424-44E5-447C-BEBD-F89A97B0FF6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1521" r="32294"/>
          <a:stretch/>
        </p:blipFill>
        <p:spPr>
          <a:xfrm>
            <a:off x="8314491" y="426974"/>
            <a:ext cx="6492241" cy="73756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41494" y="618530"/>
            <a:ext cx="5730716" cy="674132"/>
          </a:xfrm>
          <a:prstGeom prst="rect">
            <a:avLst/>
          </a:prstGeom>
          <a:noFill/>
          <a:ln/>
        </p:spPr>
        <p:txBody>
          <a:bodyPr wrap="none" lIns="0" tIns="0" rIns="0" bIns="0" rtlCol="0" anchor="t"/>
          <a:lstStyle/>
          <a:p>
            <a:pPr marL="0" indent="0">
              <a:lnSpc>
                <a:spcPts val="5300"/>
              </a:lnSpc>
              <a:buNone/>
            </a:pPr>
            <a:r>
              <a:rPr lang="en-US" sz="4200" dirty="0">
                <a:solidFill>
                  <a:srgbClr val="3257B8"/>
                </a:solidFill>
                <a:latin typeface="Roboto Slab" pitchFamily="34" charset="0"/>
                <a:ea typeface="Roboto Slab" pitchFamily="34" charset="-122"/>
                <a:cs typeface="Roboto Slab" pitchFamily="34" charset="-120"/>
              </a:rPr>
              <a:t>ECMP Based Solutions</a:t>
            </a:r>
            <a:endParaRPr lang="en-US" sz="4200" dirty="0"/>
          </a:p>
        </p:txBody>
      </p:sp>
      <p:pic>
        <p:nvPicPr>
          <p:cNvPr id="4" name="Image 1" descr="preencoded.png"/>
          <p:cNvPicPr>
            <a:picLocks noChangeAspect="1"/>
          </p:cNvPicPr>
          <p:nvPr/>
        </p:nvPicPr>
        <p:blipFill>
          <a:blip r:embed="rId3"/>
          <a:stretch>
            <a:fillRect/>
          </a:stretch>
        </p:blipFill>
        <p:spPr>
          <a:xfrm>
            <a:off x="6241494" y="1616273"/>
            <a:ext cx="539353" cy="539353"/>
          </a:xfrm>
          <a:prstGeom prst="rect">
            <a:avLst/>
          </a:prstGeom>
        </p:spPr>
      </p:pic>
      <p:sp>
        <p:nvSpPr>
          <p:cNvPr id="5" name="Text 1"/>
          <p:cNvSpPr/>
          <p:nvPr/>
        </p:nvSpPr>
        <p:spPr>
          <a:xfrm>
            <a:off x="6241494" y="2371368"/>
            <a:ext cx="2696766" cy="337066"/>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No Weight Setting</a:t>
            </a:r>
            <a:endParaRPr lang="en-US" sz="2100" dirty="0"/>
          </a:p>
        </p:txBody>
      </p:sp>
      <p:sp>
        <p:nvSpPr>
          <p:cNvPr id="6" name="Text 2"/>
          <p:cNvSpPr/>
          <p:nvPr/>
        </p:nvSpPr>
        <p:spPr>
          <a:xfrm>
            <a:off x="6241494" y="2837855"/>
            <a:ext cx="7633811" cy="345162"/>
          </a:xfrm>
          <a:prstGeom prst="rect">
            <a:avLst/>
          </a:prstGeom>
          <a:noFill/>
          <a:ln/>
        </p:spPr>
        <p:txBody>
          <a:bodyPr wrap="non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Cannot set weight per server, limiting fine-tuned load distribution</a:t>
            </a:r>
            <a:endParaRPr lang="en-US" sz="1650" dirty="0"/>
          </a:p>
        </p:txBody>
      </p:sp>
      <p:pic>
        <p:nvPicPr>
          <p:cNvPr id="7" name="Image 2" descr="preencoded.png"/>
          <p:cNvPicPr>
            <a:picLocks noChangeAspect="1"/>
          </p:cNvPicPr>
          <p:nvPr/>
        </p:nvPicPr>
        <p:blipFill>
          <a:blip r:embed="rId4"/>
          <a:stretch>
            <a:fillRect/>
          </a:stretch>
        </p:blipFill>
        <p:spPr>
          <a:xfrm>
            <a:off x="6241494" y="3830241"/>
            <a:ext cx="539353" cy="539353"/>
          </a:xfrm>
          <a:prstGeom prst="rect">
            <a:avLst/>
          </a:prstGeom>
        </p:spPr>
      </p:pic>
      <p:sp>
        <p:nvSpPr>
          <p:cNvPr id="8" name="Text 3"/>
          <p:cNvSpPr/>
          <p:nvPr/>
        </p:nvSpPr>
        <p:spPr>
          <a:xfrm>
            <a:off x="6241494" y="4585335"/>
            <a:ext cx="2696766" cy="337066"/>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Path Variation</a:t>
            </a:r>
            <a:endParaRPr lang="en-US" sz="2100" dirty="0"/>
          </a:p>
        </p:txBody>
      </p:sp>
      <p:sp>
        <p:nvSpPr>
          <p:cNvPr id="9" name="Text 4"/>
          <p:cNvSpPr/>
          <p:nvPr/>
        </p:nvSpPr>
        <p:spPr>
          <a:xfrm>
            <a:off x="6241494" y="5051822"/>
            <a:ext cx="7633811" cy="345162"/>
          </a:xfrm>
          <a:prstGeom prst="rect">
            <a:avLst/>
          </a:prstGeom>
          <a:noFill/>
          <a:ln/>
        </p:spPr>
        <p:txBody>
          <a:bodyPr wrap="non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Response can go to different server and the send/receive path can be different</a:t>
            </a:r>
            <a:endParaRPr lang="en-US" sz="1650" dirty="0"/>
          </a:p>
        </p:txBody>
      </p:sp>
      <p:pic>
        <p:nvPicPr>
          <p:cNvPr id="10" name="Image 3" descr="preencoded.png"/>
          <p:cNvPicPr>
            <a:picLocks noChangeAspect="1"/>
          </p:cNvPicPr>
          <p:nvPr/>
        </p:nvPicPr>
        <p:blipFill>
          <a:blip r:embed="rId5"/>
          <a:stretch>
            <a:fillRect/>
          </a:stretch>
        </p:blipFill>
        <p:spPr>
          <a:xfrm>
            <a:off x="6241494" y="6044208"/>
            <a:ext cx="539353" cy="539353"/>
          </a:xfrm>
          <a:prstGeom prst="rect">
            <a:avLst/>
          </a:prstGeom>
        </p:spPr>
      </p:pic>
      <p:sp>
        <p:nvSpPr>
          <p:cNvPr id="11" name="Text 5"/>
          <p:cNvSpPr/>
          <p:nvPr/>
        </p:nvSpPr>
        <p:spPr>
          <a:xfrm>
            <a:off x="6241494" y="6799302"/>
            <a:ext cx="2696766" cy="337066"/>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Protocol Limitation</a:t>
            </a:r>
            <a:endParaRPr lang="en-US" sz="2100" dirty="0"/>
          </a:p>
        </p:txBody>
      </p:sp>
      <p:sp>
        <p:nvSpPr>
          <p:cNvPr id="12" name="Text 6"/>
          <p:cNvSpPr/>
          <p:nvPr/>
        </p:nvSpPr>
        <p:spPr>
          <a:xfrm>
            <a:off x="6241494" y="7265789"/>
            <a:ext cx="7633811" cy="345162"/>
          </a:xfrm>
          <a:prstGeom prst="rect">
            <a:avLst/>
          </a:prstGeom>
          <a:noFill/>
          <a:ln/>
        </p:spPr>
        <p:txBody>
          <a:bodyPr wrap="non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It is just based on TCP/UDP, potentially limiting application-layer optimizations</a:t>
            </a:r>
            <a:endParaRPr lang="en-US" sz="1650" dirty="0"/>
          </a:p>
        </p:txBody>
      </p:sp>
      <p:pic>
        <p:nvPicPr>
          <p:cNvPr id="13" name="Graphic 12">
            <a:extLst>
              <a:ext uri="{FF2B5EF4-FFF2-40B4-BE49-F238E27FC236}">
                <a16:creationId xmlns:a16="http://schemas.microsoft.com/office/drawing/2014/main" id="{1E0E1D05-30A1-4DE8-A577-EB24A1B5D2B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370" r="21461"/>
          <a:stretch/>
        </p:blipFill>
        <p:spPr>
          <a:xfrm>
            <a:off x="193040" y="1536730"/>
            <a:ext cx="4958080" cy="458702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67926" y="614005"/>
            <a:ext cx="7580948" cy="1395651"/>
          </a:xfrm>
          <a:prstGeom prst="rect">
            <a:avLst/>
          </a:prstGeom>
          <a:noFill/>
          <a:ln/>
        </p:spPr>
        <p:txBody>
          <a:bodyPr wrap="square" lIns="0" tIns="0" rIns="0" bIns="0" rtlCol="0" anchor="t"/>
          <a:lstStyle/>
          <a:p>
            <a:pPr marL="0" indent="0">
              <a:lnSpc>
                <a:spcPts val="5450"/>
              </a:lnSpc>
              <a:buNone/>
            </a:pPr>
            <a:r>
              <a:rPr lang="en-US" sz="4350" dirty="0">
                <a:solidFill>
                  <a:srgbClr val="3257B8"/>
                </a:solidFill>
                <a:latin typeface="Roboto Slab" pitchFamily="34" charset="0"/>
                <a:ea typeface="Roboto Slab" pitchFamily="34" charset="-122"/>
                <a:cs typeface="Roboto Slab" pitchFamily="34" charset="-120"/>
              </a:rPr>
              <a:t>Direct Server Return (DSR)</a:t>
            </a:r>
            <a:endParaRPr lang="en-US" sz="4350" dirty="0"/>
          </a:p>
        </p:txBody>
      </p:sp>
      <p:sp>
        <p:nvSpPr>
          <p:cNvPr id="4" name="Shape 1"/>
          <p:cNvSpPr/>
          <p:nvPr/>
        </p:nvSpPr>
        <p:spPr>
          <a:xfrm>
            <a:off x="7369135" y="2344579"/>
            <a:ext cx="30480" cy="4306253"/>
          </a:xfrm>
          <a:prstGeom prst="roundRect">
            <a:avLst>
              <a:gd name="adj" fmla="val 109895"/>
            </a:avLst>
          </a:prstGeom>
          <a:solidFill>
            <a:srgbClr val="CFD2D8"/>
          </a:solidFill>
          <a:ln/>
        </p:spPr>
      </p:sp>
      <p:sp>
        <p:nvSpPr>
          <p:cNvPr id="5" name="Shape 2"/>
          <p:cNvSpPr/>
          <p:nvPr/>
        </p:nvSpPr>
        <p:spPr>
          <a:xfrm>
            <a:off x="7605057" y="2831544"/>
            <a:ext cx="781526" cy="30480"/>
          </a:xfrm>
          <a:prstGeom prst="roundRect">
            <a:avLst>
              <a:gd name="adj" fmla="val 109895"/>
            </a:avLst>
          </a:prstGeom>
          <a:solidFill>
            <a:srgbClr val="CFD2D8"/>
          </a:solidFill>
          <a:ln/>
        </p:spPr>
      </p:sp>
      <p:sp>
        <p:nvSpPr>
          <p:cNvPr id="6" name="Shape 3"/>
          <p:cNvSpPr/>
          <p:nvPr/>
        </p:nvSpPr>
        <p:spPr>
          <a:xfrm>
            <a:off x="7133213" y="2595682"/>
            <a:ext cx="502325" cy="502325"/>
          </a:xfrm>
          <a:prstGeom prst="roundRect">
            <a:avLst>
              <a:gd name="adj" fmla="val 6668"/>
            </a:avLst>
          </a:prstGeom>
          <a:solidFill>
            <a:srgbClr val="E9ECF2"/>
          </a:solidFill>
          <a:ln/>
        </p:spPr>
      </p:sp>
      <p:sp>
        <p:nvSpPr>
          <p:cNvPr id="7" name="Text 4"/>
          <p:cNvSpPr/>
          <p:nvPr/>
        </p:nvSpPr>
        <p:spPr>
          <a:xfrm>
            <a:off x="7315378" y="2679383"/>
            <a:ext cx="137993" cy="334923"/>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1</a:t>
            </a:r>
            <a:endParaRPr lang="en-US" sz="2600" dirty="0"/>
          </a:p>
        </p:txBody>
      </p:sp>
      <p:sp>
        <p:nvSpPr>
          <p:cNvPr id="8" name="Text 5"/>
          <p:cNvSpPr/>
          <p:nvPr/>
        </p:nvSpPr>
        <p:spPr>
          <a:xfrm>
            <a:off x="8612505" y="2567821"/>
            <a:ext cx="2791301" cy="348853"/>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Step 1: SYN Message</a:t>
            </a:r>
            <a:endParaRPr lang="en-US" sz="2150" dirty="0"/>
          </a:p>
        </p:txBody>
      </p:sp>
      <p:sp>
        <p:nvSpPr>
          <p:cNvPr id="9" name="Text 6"/>
          <p:cNvSpPr/>
          <p:nvPr/>
        </p:nvSpPr>
        <p:spPr>
          <a:xfrm>
            <a:off x="8612505" y="3050619"/>
            <a:ext cx="6017895" cy="357307"/>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The incoming SYN Message goes to Server</a:t>
            </a:r>
            <a:endParaRPr lang="en-US" sz="1750" dirty="0"/>
          </a:p>
        </p:txBody>
      </p:sp>
      <p:sp>
        <p:nvSpPr>
          <p:cNvPr id="10" name="Shape 7"/>
          <p:cNvSpPr/>
          <p:nvPr/>
        </p:nvSpPr>
        <p:spPr>
          <a:xfrm>
            <a:off x="7605057" y="4341376"/>
            <a:ext cx="781526" cy="30480"/>
          </a:xfrm>
          <a:prstGeom prst="roundRect">
            <a:avLst>
              <a:gd name="adj" fmla="val 109895"/>
            </a:avLst>
          </a:prstGeom>
          <a:solidFill>
            <a:srgbClr val="CFD2D8"/>
          </a:solidFill>
          <a:ln/>
        </p:spPr>
      </p:sp>
      <p:sp>
        <p:nvSpPr>
          <p:cNvPr id="11" name="Shape 8"/>
          <p:cNvSpPr/>
          <p:nvPr/>
        </p:nvSpPr>
        <p:spPr>
          <a:xfrm>
            <a:off x="7133213" y="4105513"/>
            <a:ext cx="502325" cy="502325"/>
          </a:xfrm>
          <a:prstGeom prst="roundRect">
            <a:avLst>
              <a:gd name="adj" fmla="val 6668"/>
            </a:avLst>
          </a:prstGeom>
          <a:solidFill>
            <a:srgbClr val="E9ECF2"/>
          </a:solidFill>
          <a:ln/>
        </p:spPr>
      </p:sp>
      <p:sp>
        <p:nvSpPr>
          <p:cNvPr id="12" name="Text 9"/>
          <p:cNvSpPr/>
          <p:nvPr/>
        </p:nvSpPr>
        <p:spPr>
          <a:xfrm>
            <a:off x="7291923" y="4189214"/>
            <a:ext cx="184904" cy="334923"/>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2</a:t>
            </a:r>
            <a:endParaRPr lang="en-US" sz="2600" dirty="0"/>
          </a:p>
        </p:txBody>
      </p:sp>
      <p:sp>
        <p:nvSpPr>
          <p:cNvPr id="13" name="Text 10"/>
          <p:cNvSpPr/>
          <p:nvPr/>
        </p:nvSpPr>
        <p:spPr>
          <a:xfrm>
            <a:off x="8612505" y="4077653"/>
            <a:ext cx="2791301" cy="348853"/>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Step 2: SYN ACK</a:t>
            </a:r>
            <a:endParaRPr lang="en-US" sz="2150" dirty="0"/>
          </a:p>
        </p:txBody>
      </p:sp>
      <p:sp>
        <p:nvSpPr>
          <p:cNvPr id="14" name="Text 11"/>
          <p:cNvSpPr/>
          <p:nvPr/>
        </p:nvSpPr>
        <p:spPr>
          <a:xfrm>
            <a:off x="8612505" y="4560451"/>
            <a:ext cx="6017895" cy="357307"/>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The server send the SYN ACK to user</a:t>
            </a:r>
            <a:endParaRPr lang="en-US" sz="1750" dirty="0"/>
          </a:p>
        </p:txBody>
      </p:sp>
      <p:sp>
        <p:nvSpPr>
          <p:cNvPr id="15" name="Shape 12"/>
          <p:cNvSpPr/>
          <p:nvPr/>
        </p:nvSpPr>
        <p:spPr>
          <a:xfrm>
            <a:off x="7605057" y="5851208"/>
            <a:ext cx="781526" cy="30480"/>
          </a:xfrm>
          <a:prstGeom prst="roundRect">
            <a:avLst>
              <a:gd name="adj" fmla="val 109895"/>
            </a:avLst>
          </a:prstGeom>
          <a:solidFill>
            <a:srgbClr val="CFD2D8"/>
          </a:solidFill>
          <a:ln/>
        </p:spPr>
      </p:sp>
      <p:sp>
        <p:nvSpPr>
          <p:cNvPr id="16" name="Shape 13"/>
          <p:cNvSpPr/>
          <p:nvPr/>
        </p:nvSpPr>
        <p:spPr>
          <a:xfrm>
            <a:off x="7133213" y="5615345"/>
            <a:ext cx="502325" cy="502325"/>
          </a:xfrm>
          <a:prstGeom prst="roundRect">
            <a:avLst>
              <a:gd name="adj" fmla="val 6668"/>
            </a:avLst>
          </a:prstGeom>
          <a:solidFill>
            <a:srgbClr val="E9ECF2"/>
          </a:solidFill>
          <a:ln/>
        </p:spPr>
      </p:sp>
      <p:sp>
        <p:nvSpPr>
          <p:cNvPr id="17" name="Text 14"/>
          <p:cNvSpPr/>
          <p:nvPr/>
        </p:nvSpPr>
        <p:spPr>
          <a:xfrm>
            <a:off x="7293947" y="5699046"/>
            <a:ext cx="180856" cy="334923"/>
          </a:xfrm>
          <a:prstGeom prst="rect">
            <a:avLst/>
          </a:prstGeom>
          <a:noFill/>
          <a:ln/>
        </p:spPr>
        <p:txBody>
          <a:bodyPr wrap="none" lIns="0" tIns="0" rIns="0" bIns="0" rtlCol="0" anchor="t"/>
          <a:lstStyle/>
          <a:p>
            <a:pPr marL="0" indent="0" algn="ctr">
              <a:lnSpc>
                <a:spcPts val="2600"/>
              </a:lnSpc>
              <a:buNone/>
            </a:pPr>
            <a:r>
              <a:rPr lang="en-US" sz="2600" dirty="0">
                <a:solidFill>
                  <a:srgbClr val="15213F"/>
                </a:solidFill>
                <a:latin typeface="Roboto Slab" pitchFamily="34" charset="0"/>
                <a:ea typeface="Roboto Slab" pitchFamily="34" charset="-122"/>
                <a:cs typeface="Roboto Slab" pitchFamily="34" charset="-120"/>
              </a:rPr>
              <a:t>3</a:t>
            </a:r>
            <a:endParaRPr lang="en-US" sz="2600" dirty="0"/>
          </a:p>
        </p:txBody>
      </p:sp>
      <p:sp>
        <p:nvSpPr>
          <p:cNvPr id="18" name="Text 15"/>
          <p:cNvSpPr/>
          <p:nvPr/>
        </p:nvSpPr>
        <p:spPr>
          <a:xfrm>
            <a:off x="8612505" y="5587484"/>
            <a:ext cx="4407694" cy="348853"/>
          </a:xfrm>
          <a:prstGeom prst="rect">
            <a:avLst/>
          </a:prstGeom>
          <a:noFill/>
          <a:ln/>
        </p:spPr>
        <p:txBody>
          <a:bodyPr wrap="none" lIns="0" tIns="0" rIns="0" bIns="0" rtlCol="0" anchor="t"/>
          <a:lstStyle/>
          <a:p>
            <a:pPr marL="0" indent="0" algn="l">
              <a:lnSpc>
                <a:spcPts val="2700"/>
              </a:lnSpc>
              <a:buNone/>
            </a:pPr>
            <a:r>
              <a:rPr lang="en-US" sz="2150" dirty="0">
                <a:solidFill>
                  <a:srgbClr val="15213F"/>
                </a:solidFill>
                <a:latin typeface="Roboto Slab" pitchFamily="34" charset="0"/>
                <a:ea typeface="Roboto Slab" pitchFamily="34" charset="-122"/>
                <a:cs typeface="Roboto Slab" pitchFamily="34" charset="-120"/>
              </a:rPr>
              <a:t>Step 3: Connection Establishment</a:t>
            </a:r>
            <a:endParaRPr lang="en-US" sz="2150" dirty="0"/>
          </a:p>
        </p:txBody>
      </p:sp>
      <p:sp>
        <p:nvSpPr>
          <p:cNvPr id="19" name="Text 16"/>
          <p:cNvSpPr/>
          <p:nvPr/>
        </p:nvSpPr>
        <p:spPr>
          <a:xfrm>
            <a:off x="8612505" y="6070283"/>
            <a:ext cx="6017895" cy="357307"/>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The connection stablish between user and server directly</a:t>
            </a:r>
            <a:endParaRPr lang="en-US" sz="1750" dirty="0"/>
          </a:p>
        </p:txBody>
      </p:sp>
      <p:sp>
        <p:nvSpPr>
          <p:cNvPr id="20" name="Text 17"/>
          <p:cNvSpPr/>
          <p:nvPr/>
        </p:nvSpPr>
        <p:spPr>
          <a:xfrm>
            <a:off x="7079832" y="7125058"/>
            <a:ext cx="7580948" cy="714613"/>
          </a:xfrm>
          <a:prstGeom prst="rect">
            <a:avLst/>
          </a:prstGeom>
          <a:noFill/>
          <a:ln/>
        </p:spPr>
        <p:txBody>
          <a:bodyPr wrap="square" lIns="0" tIns="0" rIns="0" bIns="0" rtlCol="0" anchor="t"/>
          <a:lstStyle/>
          <a:p>
            <a:pPr marL="0" indent="0">
              <a:lnSpc>
                <a:spcPts val="2800"/>
              </a:lnSpc>
              <a:buNone/>
            </a:pPr>
            <a:r>
              <a:rPr lang="en-US" sz="1750" dirty="0">
                <a:solidFill>
                  <a:srgbClr val="15213F"/>
                </a:solidFill>
                <a:latin typeface="Roboto" pitchFamily="34" charset="0"/>
                <a:ea typeface="Roboto" pitchFamily="34" charset="-122"/>
                <a:cs typeface="Roboto" pitchFamily="34" charset="-120"/>
              </a:rPr>
              <a:t>Katran (from META) and Maglev (from Google) are two examples of DSR implementation.</a:t>
            </a:r>
            <a:endParaRPr lang="en-US" sz="1750" dirty="0"/>
          </a:p>
        </p:txBody>
      </p:sp>
      <p:pic>
        <p:nvPicPr>
          <p:cNvPr id="23" name="Picture 22">
            <a:extLst>
              <a:ext uri="{FF2B5EF4-FFF2-40B4-BE49-F238E27FC236}">
                <a16:creationId xmlns:a16="http://schemas.microsoft.com/office/drawing/2014/main" id="{977ADA97-776A-4805-B108-4B05C4BE49CA}"/>
              </a:ext>
            </a:extLst>
          </p:cNvPr>
          <p:cNvPicPr>
            <a:picLocks noChangeAspect="1"/>
          </p:cNvPicPr>
          <p:nvPr/>
        </p:nvPicPr>
        <p:blipFill>
          <a:blip r:embed="rId3"/>
          <a:stretch>
            <a:fillRect/>
          </a:stretch>
        </p:blipFill>
        <p:spPr>
          <a:xfrm>
            <a:off x="34378" y="2374232"/>
            <a:ext cx="6769062" cy="410454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5900" y="598408"/>
            <a:ext cx="7625001" cy="1356360"/>
          </a:xfrm>
          <a:prstGeom prst="rect">
            <a:avLst/>
          </a:prstGeom>
          <a:noFill/>
          <a:ln/>
        </p:spPr>
        <p:txBody>
          <a:bodyPr wrap="square" lIns="0" tIns="0" rIns="0" bIns="0" rtlCol="0" anchor="t"/>
          <a:lstStyle/>
          <a:p>
            <a:pPr marL="0" indent="0">
              <a:lnSpc>
                <a:spcPts val="5300"/>
              </a:lnSpc>
              <a:buNone/>
            </a:pPr>
            <a:r>
              <a:rPr lang="en-US" sz="4250" dirty="0">
                <a:solidFill>
                  <a:srgbClr val="3257B8"/>
                </a:solidFill>
                <a:latin typeface="Roboto Slab" pitchFamily="34" charset="0"/>
                <a:ea typeface="Roboto Slab" pitchFamily="34" charset="-122"/>
                <a:cs typeface="Roboto Slab" pitchFamily="34" charset="-120"/>
              </a:rPr>
              <a:t>Maglev: Google's Load Balancing System</a:t>
            </a:r>
            <a:endParaRPr lang="en-US" sz="4250" dirty="0"/>
          </a:p>
        </p:txBody>
      </p:sp>
      <p:sp>
        <p:nvSpPr>
          <p:cNvPr id="4" name="Shape 1"/>
          <p:cNvSpPr/>
          <p:nvPr/>
        </p:nvSpPr>
        <p:spPr>
          <a:xfrm>
            <a:off x="6245900" y="2524244"/>
            <a:ext cx="488156" cy="488156"/>
          </a:xfrm>
          <a:prstGeom prst="roundRect">
            <a:avLst>
              <a:gd name="adj" fmla="val 6668"/>
            </a:avLst>
          </a:prstGeom>
          <a:solidFill>
            <a:srgbClr val="E9ECF2"/>
          </a:solidFill>
          <a:ln/>
        </p:spPr>
      </p:sp>
      <p:sp>
        <p:nvSpPr>
          <p:cNvPr id="5" name="Text 2"/>
          <p:cNvSpPr/>
          <p:nvPr/>
        </p:nvSpPr>
        <p:spPr>
          <a:xfrm>
            <a:off x="6422827" y="2605564"/>
            <a:ext cx="134183" cy="325517"/>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1</a:t>
            </a:r>
            <a:endParaRPr lang="en-US" sz="2550" dirty="0"/>
          </a:p>
        </p:txBody>
      </p:sp>
      <p:sp>
        <p:nvSpPr>
          <p:cNvPr id="6" name="Text 3"/>
          <p:cNvSpPr/>
          <p:nvPr/>
        </p:nvSpPr>
        <p:spPr>
          <a:xfrm>
            <a:off x="6950988" y="2524244"/>
            <a:ext cx="2712482" cy="338971"/>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Google's Solution</a:t>
            </a:r>
            <a:endParaRPr lang="en-US" sz="2100" dirty="0"/>
          </a:p>
        </p:txBody>
      </p:sp>
      <p:sp>
        <p:nvSpPr>
          <p:cNvPr id="7" name="Text 4"/>
          <p:cNvSpPr/>
          <p:nvPr/>
        </p:nvSpPr>
        <p:spPr>
          <a:xfrm>
            <a:off x="6950988" y="2993350"/>
            <a:ext cx="6919913" cy="694373"/>
          </a:xfrm>
          <a:prstGeom prst="rect">
            <a:avLst/>
          </a:prstGeom>
          <a:noFill/>
          <a:ln/>
        </p:spPr>
        <p:txBody>
          <a:bodyPr wrap="square" lIns="0" tIns="0" rIns="0" bIns="0" rtlCol="0" anchor="t"/>
          <a:lstStyle/>
          <a:p>
            <a:pPr marL="0" indent="0">
              <a:lnSpc>
                <a:spcPts val="2700"/>
              </a:lnSpc>
              <a:buNone/>
            </a:pPr>
            <a:r>
              <a:rPr lang="en-US" sz="1700" dirty="0">
                <a:solidFill>
                  <a:srgbClr val="15213F"/>
                </a:solidFill>
                <a:latin typeface="Roboto" pitchFamily="34" charset="0"/>
                <a:ea typeface="Roboto" pitchFamily="34" charset="-122"/>
                <a:cs typeface="Roboto" pitchFamily="34" charset="-120"/>
              </a:rPr>
              <a:t>Maglev is a software-based load balancing system developed by Google.</a:t>
            </a:r>
            <a:endParaRPr lang="en-US" sz="1700" dirty="0"/>
          </a:p>
        </p:txBody>
      </p:sp>
      <p:sp>
        <p:nvSpPr>
          <p:cNvPr id="8" name="Shape 5"/>
          <p:cNvSpPr/>
          <p:nvPr/>
        </p:nvSpPr>
        <p:spPr>
          <a:xfrm>
            <a:off x="6245900" y="4148733"/>
            <a:ext cx="488156" cy="488156"/>
          </a:xfrm>
          <a:prstGeom prst="roundRect">
            <a:avLst>
              <a:gd name="adj" fmla="val 6668"/>
            </a:avLst>
          </a:prstGeom>
          <a:solidFill>
            <a:srgbClr val="E9ECF2"/>
          </a:solidFill>
          <a:ln/>
        </p:spPr>
      </p:sp>
      <p:sp>
        <p:nvSpPr>
          <p:cNvPr id="9" name="Text 6"/>
          <p:cNvSpPr/>
          <p:nvPr/>
        </p:nvSpPr>
        <p:spPr>
          <a:xfrm>
            <a:off x="6400086" y="4230053"/>
            <a:ext cx="179784" cy="325517"/>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2</a:t>
            </a:r>
            <a:endParaRPr lang="en-US" sz="2550" dirty="0"/>
          </a:p>
        </p:txBody>
      </p:sp>
      <p:sp>
        <p:nvSpPr>
          <p:cNvPr id="10" name="Text 7"/>
          <p:cNvSpPr/>
          <p:nvPr/>
        </p:nvSpPr>
        <p:spPr>
          <a:xfrm>
            <a:off x="6950988" y="4148733"/>
            <a:ext cx="2712482" cy="338971"/>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Efficient Distribution</a:t>
            </a:r>
            <a:endParaRPr lang="en-US" sz="2100" dirty="0"/>
          </a:p>
        </p:txBody>
      </p:sp>
      <p:sp>
        <p:nvSpPr>
          <p:cNvPr id="11" name="Text 8"/>
          <p:cNvSpPr/>
          <p:nvPr/>
        </p:nvSpPr>
        <p:spPr>
          <a:xfrm>
            <a:off x="6950988" y="4617839"/>
            <a:ext cx="6919913" cy="1041559"/>
          </a:xfrm>
          <a:prstGeom prst="rect">
            <a:avLst/>
          </a:prstGeom>
          <a:noFill/>
          <a:ln/>
        </p:spPr>
        <p:txBody>
          <a:bodyPr wrap="square" lIns="0" tIns="0" rIns="0" bIns="0" rtlCol="0" anchor="t"/>
          <a:lstStyle/>
          <a:p>
            <a:pPr marL="0" indent="0">
              <a:lnSpc>
                <a:spcPts val="2700"/>
              </a:lnSpc>
              <a:buNone/>
            </a:pPr>
            <a:r>
              <a:rPr lang="en-US" sz="1700" dirty="0">
                <a:solidFill>
                  <a:srgbClr val="15213F"/>
                </a:solidFill>
                <a:latin typeface="Roboto" pitchFamily="34" charset="0"/>
                <a:ea typeface="Roboto" pitchFamily="34" charset="-122"/>
                <a:cs typeface="Roboto" pitchFamily="34" charset="-120"/>
              </a:rPr>
              <a:t>It is designed to distribute network traffic efficiently across many backend servers, ensuring high availability and reliability for Google's large-scale services.</a:t>
            </a:r>
            <a:endParaRPr lang="en-US" sz="1700" dirty="0"/>
          </a:p>
        </p:txBody>
      </p:sp>
      <p:sp>
        <p:nvSpPr>
          <p:cNvPr id="12" name="Shape 9"/>
          <p:cNvSpPr/>
          <p:nvPr/>
        </p:nvSpPr>
        <p:spPr>
          <a:xfrm>
            <a:off x="6245900" y="6120408"/>
            <a:ext cx="488156" cy="488156"/>
          </a:xfrm>
          <a:prstGeom prst="roundRect">
            <a:avLst>
              <a:gd name="adj" fmla="val 6668"/>
            </a:avLst>
          </a:prstGeom>
          <a:solidFill>
            <a:srgbClr val="E9ECF2"/>
          </a:solidFill>
          <a:ln/>
        </p:spPr>
      </p:sp>
      <p:sp>
        <p:nvSpPr>
          <p:cNvPr id="13" name="Text 10"/>
          <p:cNvSpPr/>
          <p:nvPr/>
        </p:nvSpPr>
        <p:spPr>
          <a:xfrm>
            <a:off x="6402110" y="6201728"/>
            <a:ext cx="175736" cy="325517"/>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3</a:t>
            </a:r>
            <a:endParaRPr lang="en-US" sz="2550" dirty="0"/>
          </a:p>
        </p:txBody>
      </p:sp>
      <p:sp>
        <p:nvSpPr>
          <p:cNvPr id="14" name="Text 11"/>
          <p:cNvSpPr/>
          <p:nvPr/>
        </p:nvSpPr>
        <p:spPr>
          <a:xfrm>
            <a:off x="6950988" y="6120408"/>
            <a:ext cx="2845118" cy="338971"/>
          </a:xfrm>
          <a:prstGeom prst="rect">
            <a:avLst/>
          </a:prstGeom>
          <a:noFill/>
          <a:ln/>
        </p:spPr>
        <p:txBody>
          <a:bodyPr wrap="none" lIns="0" tIns="0" rIns="0" bIns="0" rtlCol="0" anchor="t"/>
          <a:lstStyle/>
          <a:p>
            <a:pPr marL="0" indent="0">
              <a:lnSpc>
                <a:spcPts val="2650"/>
              </a:lnSpc>
              <a:buNone/>
            </a:pPr>
            <a:r>
              <a:rPr lang="en-US" sz="2100" dirty="0">
                <a:solidFill>
                  <a:srgbClr val="15213F"/>
                </a:solidFill>
                <a:latin typeface="Roboto Slab" pitchFamily="34" charset="0"/>
                <a:ea typeface="Roboto Slab" pitchFamily="34" charset="-122"/>
                <a:cs typeface="Roboto Slab" pitchFamily="34" charset="-120"/>
              </a:rPr>
              <a:t>Advanced Techniques</a:t>
            </a:r>
            <a:endParaRPr lang="en-US" sz="2100" dirty="0"/>
          </a:p>
        </p:txBody>
      </p:sp>
      <p:sp>
        <p:nvSpPr>
          <p:cNvPr id="15" name="Text 12"/>
          <p:cNvSpPr/>
          <p:nvPr/>
        </p:nvSpPr>
        <p:spPr>
          <a:xfrm>
            <a:off x="6950988" y="6589514"/>
            <a:ext cx="6919913" cy="1041559"/>
          </a:xfrm>
          <a:prstGeom prst="rect">
            <a:avLst/>
          </a:prstGeom>
          <a:noFill/>
          <a:ln/>
        </p:spPr>
        <p:txBody>
          <a:bodyPr wrap="square" lIns="0" tIns="0" rIns="0" bIns="0" rtlCol="0" anchor="t"/>
          <a:lstStyle/>
          <a:p>
            <a:pPr marL="0" indent="0">
              <a:lnSpc>
                <a:spcPts val="2700"/>
              </a:lnSpc>
              <a:buNone/>
            </a:pPr>
            <a:r>
              <a:rPr lang="en-US" sz="1700" dirty="0">
                <a:solidFill>
                  <a:srgbClr val="15213F"/>
                </a:solidFill>
                <a:latin typeface="Roboto" pitchFamily="34" charset="0"/>
                <a:ea typeface="Roboto" pitchFamily="34" charset="-122"/>
                <a:cs typeface="Roboto" pitchFamily="34" charset="-120"/>
              </a:rPr>
              <a:t>Maglev uses consistent hashing and packet-level forwarding to handle millions of requests per second, providing a scalable solution for managing traffic in data centers.</a:t>
            </a:r>
            <a:endParaRPr lang="en-US" sz="17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4188" y="4648887"/>
            <a:ext cx="7361515"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Maglev: Key Components</a:t>
            </a:r>
            <a:endParaRPr lang="en-US" sz="4850" dirty="0"/>
          </a:p>
        </p:txBody>
      </p:sp>
      <p:sp>
        <p:nvSpPr>
          <p:cNvPr id="3" name="Text 1"/>
          <p:cNvSpPr/>
          <p:nvPr/>
        </p:nvSpPr>
        <p:spPr>
          <a:xfrm>
            <a:off x="724188" y="6037513"/>
            <a:ext cx="3765113"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Packet Processing Engine</a:t>
            </a:r>
            <a:endParaRPr lang="en-US" sz="2400" dirty="0"/>
          </a:p>
        </p:txBody>
      </p:sp>
      <p:sp>
        <p:nvSpPr>
          <p:cNvPr id="4" name="Text 2"/>
          <p:cNvSpPr/>
          <p:nvPr/>
        </p:nvSpPr>
        <p:spPr>
          <a:xfrm>
            <a:off x="724188" y="6670092"/>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Handles incoming network packets and applies load balancing logic</a:t>
            </a:r>
            <a:endParaRPr lang="en-US" sz="1900" dirty="0"/>
          </a:p>
        </p:txBody>
      </p:sp>
      <p:sp>
        <p:nvSpPr>
          <p:cNvPr id="5" name="Text 3"/>
          <p:cNvSpPr/>
          <p:nvPr/>
        </p:nvSpPr>
        <p:spPr>
          <a:xfrm>
            <a:off x="5232846" y="6037513"/>
            <a:ext cx="3898821" cy="771525"/>
          </a:xfrm>
          <a:prstGeom prst="rect">
            <a:avLst/>
          </a:prstGeom>
          <a:noFill/>
          <a:ln/>
        </p:spPr>
        <p:txBody>
          <a:bodyPr wrap="squar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Consistent Hashing Module</a:t>
            </a:r>
            <a:endParaRPr lang="en-US" sz="2400" dirty="0"/>
          </a:p>
        </p:txBody>
      </p:sp>
      <p:sp>
        <p:nvSpPr>
          <p:cNvPr id="6" name="Text 4"/>
          <p:cNvSpPr/>
          <p:nvPr/>
        </p:nvSpPr>
        <p:spPr>
          <a:xfrm>
            <a:off x="5232846" y="7055855"/>
            <a:ext cx="3898821"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Ensures even distribution of traffic across backend servers</a:t>
            </a:r>
            <a:endParaRPr lang="en-US" sz="1900" dirty="0"/>
          </a:p>
        </p:txBody>
      </p:sp>
      <p:sp>
        <p:nvSpPr>
          <p:cNvPr id="7" name="Text 5"/>
          <p:cNvSpPr/>
          <p:nvPr/>
        </p:nvSpPr>
        <p:spPr>
          <a:xfrm>
            <a:off x="9741505" y="6037513"/>
            <a:ext cx="3591163"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Health Checking System</a:t>
            </a:r>
            <a:endParaRPr lang="en-US" sz="2400" dirty="0"/>
          </a:p>
        </p:txBody>
      </p:sp>
      <p:sp>
        <p:nvSpPr>
          <p:cNvPr id="8" name="Text 6"/>
          <p:cNvSpPr/>
          <p:nvPr/>
        </p:nvSpPr>
        <p:spPr>
          <a:xfrm>
            <a:off x="9741505" y="6670092"/>
            <a:ext cx="3898821"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Monitors backend server health and adjusts traffic distribution accordingly</a:t>
            </a:r>
            <a:endParaRPr lang="en-US" sz="1900" dirty="0"/>
          </a:p>
        </p:txBody>
      </p:sp>
      <p:pic>
        <p:nvPicPr>
          <p:cNvPr id="9" name="Picture 8">
            <a:extLst>
              <a:ext uri="{FF2B5EF4-FFF2-40B4-BE49-F238E27FC236}">
                <a16:creationId xmlns:a16="http://schemas.microsoft.com/office/drawing/2014/main" id="{255741AE-050C-4E5A-B949-AA781FD8F779}"/>
              </a:ext>
            </a:extLst>
          </p:cNvPr>
          <p:cNvPicPr>
            <a:picLocks noChangeAspect="1"/>
          </p:cNvPicPr>
          <p:nvPr/>
        </p:nvPicPr>
        <p:blipFill rotWithShape="1">
          <a:blip r:embed="rId3"/>
          <a:srcRect t="16611"/>
          <a:stretch/>
        </p:blipFill>
        <p:spPr>
          <a:xfrm>
            <a:off x="1292978" y="115371"/>
            <a:ext cx="11874382" cy="439395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413153"/>
            <a:ext cx="6172200"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Maglev: Use Cases</a:t>
            </a:r>
            <a:endParaRPr lang="en-US" sz="4850" dirty="0"/>
          </a:p>
        </p:txBody>
      </p:sp>
      <p:pic>
        <p:nvPicPr>
          <p:cNvPr id="3" name="Image 0" descr="preencoded.png"/>
          <p:cNvPicPr>
            <a:picLocks noChangeAspect="1"/>
          </p:cNvPicPr>
          <p:nvPr/>
        </p:nvPicPr>
        <p:blipFill>
          <a:blip r:embed="rId3"/>
          <a:stretch>
            <a:fillRect/>
          </a:stretch>
        </p:blipFill>
        <p:spPr>
          <a:xfrm>
            <a:off x="864037" y="2678430"/>
            <a:ext cx="4053840" cy="2505432"/>
          </a:xfrm>
          <a:prstGeom prst="rect">
            <a:avLst/>
          </a:prstGeom>
        </p:spPr>
      </p:pic>
      <p:sp>
        <p:nvSpPr>
          <p:cNvPr id="4" name="Text 1"/>
          <p:cNvSpPr/>
          <p:nvPr/>
        </p:nvSpPr>
        <p:spPr>
          <a:xfrm>
            <a:off x="864037"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15213F"/>
                </a:solidFill>
                <a:latin typeface="Roboto Slab" pitchFamily="34" charset="0"/>
                <a:ea typeface="Roboto Slab" pitchFamily="34" charset="-122"/>
                <a:cs typeface="Roboto Slab" pitchFamily="34" charset="-120"/>
              </a:rPr>
              <a:t>Google Search</a:t>
            </a:r>
            <a:endParaRPr lang="en-US" sz="2400" dirty="0"/>
          </a:p>
        </p:txBody>
      </p:sp>
      <p:sp>
        <p:nvSpPr>
          <p:cNvPr id="5" name="Text 2"/>
          <p:cNvSpPr/>
          <p:nvPr/>
        </p:nvSpPr>
        <p:spPr>
          <a:xfrm>
            <a:off x="864037" y="6026348"/>
            <a:ext cx="4053840" cy="790099"/>
          </a:xfrm>
          <a:prstGeom prst="rect">
            <a:avLst/>
          </a:prstGeom>
          <a:noFill/>
          <a:ln/>
        </p:spPr>
        <p:txBody>
          <a:bodyPr wrap="square" lIns="0" tIns="0" rIns="0" bIns="0" rtlCol="0" anchor="t"/>
          <a:lstStyle/>
          <a:p>
            <a:pPr marL="0" indent="0" algn="l">
              <a:lnSpc>
                <a:spcPts val="3100"/>
              </a:lnSpc>
              <a:buNone/>
            </a:pPr>
            <a:r>
              <a:rPr lang="en-US" sz="1900" dirty="0">
                <a:solidFill>
                  <a:srgbClr val="15213F"/>
                </a:solidFill>
                <a:latin typeface="Roboto" pitchFamily="34" charset="0"/>
                <a:ea typeface="Roboto" pitchFamily="34" charset="-122"/>
                <a:cs typeface="Roboto" pitchFamily="34" charset="-120"/>
              </a:rPr>
              <a:t>Ensures fast and reliable search results delivery</a:t>
            </a:r>
            <a:endParaRPr lang="en-US" sz="1900" dirty="0"/>
          </a:p>
        </p:txBody>
      </p:sp>
      <p:pic>
        <p:nvPicPr>
          <p:cNvPr id="6" name="Image 1" descr="preencoded.png"/>
          <p:cNvPicPr>
            <a:picLocks noChangeAspect="1"/>
          </p:cNvPicPr>
          <p:nvPr/>
        </p:nvPicPr>
        <p:blipFill>
          <a:blip r:embed="rId4"/>
          <a:stretch>
            <a:fillRect/>
          </a:stretch>
        </p:blipFill>
        <p:spPr>
          <a:xfrm>
            <a:off x="5288161" y="2678430"/>
            <a:ext cx="4053959" cy="2505432"/>
          </a:xfrm>
          <a:prstGeom prst="rect">
            <a:avLst/>
          </a:prstGeom>
        </p:spPr>
      </p:pic>
      <p:sp>
        <p:nvSpPr>
          <p:cNvPr id="7" name="Text 3"/>
          <p:cNvSpPr/>
          <p:nvPr/>
        </p:nvSpPr>
        <p:spPr>
          <a:xfrm>
            <a:off x="5288161"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15213F"/>
                </a:solidFill>
                <a:latin typeface="Roboto Slab" pitchFamily="34" charset="0"/>
                <a:ea typeface="Roboto Slab" pitchFamily="34" charset="-122"/>
                <a:cs typeface="Roboto Slab" pitchFamily="34" charset="-120"/>
              </a:rPr>
              <a:t>YouTube</a:t>
            </a:r>
            <a:endParaRPr lang="en-US" sz="2400" dirty="0"/>
          </a:p>
        </p:txBody>
      </p:sp>
      <p:sp>
        <p:nvSpPr>
          <p:cNvPr id="8" name="Text 4"/>
          <p:cNvSpPr/>
          <p:nvPr/>
        </p:nvSpPr>
        <p:spPr>
          <a:xfrm>
            <a:off x="5288161" y="6026348"/>
            <a:ext cx="4053959" cy="790099"/>
          </a:xfrm>
          <a:prstGeom prst="rect">
            <a:avLst/>
          </a:prstGeom>
          <a:noFill/>
          <a:ln/>
        </p:spPr>
        <p:txBody>
          <a:bodyPr wrap="square" lIns="0" tIns="0" rIns="0" bIns="0" rtlCol="0" anchor="t"/>
          <a:lstStyle/>
          <a:p>
            <a:pPr marL="0" indent="0" algn="l">
              <a:lnSpc>
                <a:spcPts val="3100"/>
              </a:lnSpc>
              <a:buNone/>
            </a:pPr>
            <a:r>
              <a:rPr lang="en-US" sz="1900" dirty="0">
                <a:solidFill>
                  <a:srgbClr val="15213F"/>
                </a:solidFill>
                <a:latin typeface="Roboto" pitchFamily="34" charset="0"/>
                <a:ea typeface="Roboto" pitchFamily="34" charset="-122"/>
                <a:cs typeface="Roboto" pitchFamily="34" charset="-120"/>
              </a:rPr>
              <a:t>Manages high-volume video streaming traffic</a:t>
            </a:r>
            <a:endParaRPr lang="en-US" sz="1900" dirty="0"/>
          </a:p>
        </p:txBody>
      </p:sp>
      <p:sp>
        <p:nvSpPr>
          <p:cNvPr id="10" name="Text 5"/>
          <p:cNvSpPr/>
          <p:nvPr/>
        </p:nvSpPr>
        <p:spPr>
          <a:xfrm>
            <a:off x="9712404" y="5492472"/>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15213F"/>
                </a:solidFill>
                <a:latin typeface="Roboto Slab" pitchFamily="34" charset="0"/>
                <a:ea typeface="Roboto Slab" pitchFamily="34" charset="-122"/>
                <a:cs typeface="Roboto Slab" pitchFamily="34" charset="-120"/>
              </a:rPr>
              <a:t>Google Cloud</a:t>
            </a:r>
            <a:endParaRPr lang="en-US" sz="2400" dirty="0"/>
          </a:p>
        </p:txBody>
      </p:sp>
      <p:sp>
        <p:nvSpPr>
          <p:cNvPr id="11" name="Text 6"/>
          <p:cNvSpPr/>
          <p:nvPr/>
        </p:nvSpPr>
        <p:spPr>
          <a:xfrm>
            <a:off x="9712404" y="6026348"/>
            <a:ext cx="4053840" cy="790099"/>
          </a:xfrm>
          <a:prstGeom prst="rect">
            <a:avLst/>
          </a:prstGeom>
          <a:noFill/>
          <a:ln/>
        </p:spPr>
        <p:txBody>
          <a:bodyPr wrap="square" lIns="0" tIns="0" rIns="0" bIns="0" rtlCol="0" anchor="t"/>
          <a:lstStyle/>
          <a:p>
            <a:pPr marL="0" indent="0" algn="l">
              <a:lnSpc>
                <a:spcPts val="3100"/>
              </a:lnSpc>
              <a:buNone/>
            </a:pPr>
            <a:r>
              <a:rPr lang="en-US" sz="1900" dirty="0">
                <a:solidFill>
                  <a:srgbClr val="15213F"/>
                </a:solidFill>
                <a:latin typeface="Roboto" pitchFamily="34" charset="0"/>
                <a:ea typeface="Roboto" pitchFamily="34" charset="-122"/>
                <a:cs typeface="Roboto" pitchFamily="34" charset="-120"/>
              </a:rPr>
              <a:t>Distributes cloud computing workloads efficiently</a:t>
            </a:r>
            <a:endParaRPr lang="en-US" sz="1900" dirty="0"/>
          </a:p>
        </p:txBody>
      </p:sp>
      <p:pic>
        <p:nvPicPr>
          <p:cNvPr id="1026" name="Picture 2">
            <a:extLst>
              <a:ext uri="{FF2B5EF4-FFF2-40B4-BE49-F238E27FC236}">
                <a16:creationId xmlns:a16="http://schemas.microsoft.com/office/drawing/2014/main" id="{C28C23C3-F617-44DB-8721-7554036EA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1260" y="2678430"/>
            <a:ext cx="3837940" cy="2304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0EE7C46-5577-4067-83DD-EFEFAEB7BE32}"/>
              </a:ext>
            </a:extLst>
          </p:cNvPr>
          <p:cNvSpPr/>
          <p:nvPr/>
        </p:nvSpPr>
        <p:spPr>
          <a:xfrm>
            <a:off x="861066" y="1086951"/>
            <a:ext cx="5746433" cy="718186"/>
          </a:xfrm>
          <a:prstGeom prst="rect">
            <a:avLst/>
          </a:prstGeom>
          <a:noFill/>
          <a:ln/>
        </p:spPr>
        <p:txBody>
          <a:bodyPr wrap="none" lIns="0" tIns="0" rIns="0" bIns="0" rtlCol="0" anchor="t"/>
          <a:lstStyle/>
          <a:p>
            <a:pPr>
              <a:lnSpc>
                <a:spcPts val="5650"/>
              </a:lnSpc>
            </a:pPr>
            <a:r>
              <a:rPr lang="en-US" sz="4500" dirty="0">
                <a:solidFill>
                  <a:srgbClr val="3257B8"/>
                </a:solidFill>
                <a:latin typeface="Roboto Slab" pitchFamily="34" charset="0"/>
                <a:ea typeface="Roboto Slab" pitchFamily="34" charset="-122"/>
                <a:cs typeface="Roboto Slab" pitchFamily="34" charset="-120"/>
              </a:rPr>
              <a:t>Load Balancing</a:t>
            </a:r>
            <a:endParaRPr lang="en-US" sz="4500" dirty="0"/>
          </a:p>
        </p:txBody>
      </p:sp>
      <p:pic>
        <p:nvPicPr>
          <p:cNvPr id="3" name="Content Placeholder 6">
            <a:extLst>
              <a:ext uri="{FF2B5EF4-FFF2-40B4-BE49-F238E27FC236}">
                <a16:creationId xmlns:a16="http://schemas.microsoft.com/office/drawing/2014/main" id="{E3CAB712-4EFA-4088-9193-7FDAD9B97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014981" y="2593694"/>
            <a:ext cx="5295298" cy="522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57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50437" y="706398"/>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Katran: Facebook's Load Balancing Solution</a:t>
            </a:r>
            <a:endParaRPr lang="en-US" sz="4850" dirty="0"/>
          </a:p>
        </p:txBody>
      </p:sp>
      <p:sp>
        <p:nvSpPr>
          <p:cNvPr id="4" name="Shape 1"/>
          <p:cNvSpPr/>
          <p:nvPr/>
        </p:nvSpPr>
        <p:spPr>
          <a:xfrm>
            <a:off x="6350437" y="2897386"/>
            <a:ext cx="555427" cy="555427"/>
          </a:xfrm>
          <a:prstGeom prst="roundRect">
            <a:avLst>
              <a:gd name="adj" fmla="val 6668"/>
            </a:avLst>
          </a:prstGeom>
          <a:solidFill>
            <a:srgbClr val="E9ECF2"/>
          </a:solidFill>
          <a:ln/>
        </p:spPr>
      </p:sp>
      <p:sp>
        <p:nvSpPr>
          <p:cNvPr id="5" name="Text 2"/>
          <p:cNvSpPr/>
          <p:nvPr/>
        </p:nvSpPr>
        <p:spPr>
          <a:xfrm>
            <a:off x="6551771" y="2989898"/>
            <a:ext cx="152638" cy="370284"/>
          </a:xfrm>
          <a:prstGeom prst="rect">
            <a:avLst/>
          </a:prstGeom>
          <a:noFill/>
          <a:ln/>
        </p:spPr>
        <p:txBody>
          <a:bodyPr wrap="none" lIns="0" tIns="0" rIns="0" bIns="0" rtlCol="0" anchor="t"/>
          <a:lstStyle/>
          <a:p>
            <a:pPr marL="0" indent="0" algn="ctr">
              <a:lnSpc>
                <a:spcPts val="2900"/>
              </a:lnSpc>
              <a:buNone/>
            </a:pPr>
            <a:r>
              <a:rPr lang="en-US" sz="2900" dirty="0">
                <a:solidFill>
                  <a:srgbClr val="15213F"/>
                </a:solidFill>
                <a:latin typeface="Roboto Slab" pitchFamily="34" charset="0"/>
                <a:ea typeface="Roboto Slab" pitchFamily="34" charset="-122"/>
                <a:cs typeface="Roboto Slab" pitchFamily="34" charset="-120"/>
              </a:rPr>
              <a:t>1</a:t>
            </a:r>
            <a:endParaRPr lang="en-US" sz="2900" dirty="0"/>
          </a:p>
        </p:txBody>
      </p:sp>
      <p:sp>
        <p:nvSpPr>
          <p:cNvPr id="6" name="Text 3"/>
          <p:cNvSpPr/>
          <p:nvPr/>
        </p:nvSpPr>
        <p:spPr>
          <a:xfrm>
            <a:off x="7152680" y="2897386"/>
            <a:ext cx="3151584"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Open-Source Solution</a:t>
            </a:r>
            <a:endParaRPr lang="en-US" sz="2400" dirty="0"/>
          </a:p>
        </p:txBody>
      </p:sp>
      <p:sp>
        <p:nvSpPr>
          <p:cNvPr id="7" name="Text 4"/>
          <p:cNvSpPr/>
          <p:nvPr/>
        </p:nvSpPr>
        <p:spPr>
          <a:xfrm>
            <a:off x="7152680" y="3431262"/>
            <a:ext cx="6613684"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Katran is an open-source, high-performance load balancing library developed by Facebook.</a:t>
            </a:r>
            <a:endParaRPr lang="en-US" sz="1900" dirty="0"/>
          </a:p>
        </p:txBody>
      </p:sp>
      <p:sp>
        <p:nvSpPr>
          <p:cNvPr id="8" name="Shape 5"/>
          <p:cNvSpPr/>
          <p:nvPr/>
        </p:nvSpPr>
        <p:spPr>
          <a:xfrm>
            <a:off x="6350437" y="4745831"/>
            <a:ext cx="555427" cy="555427"/>
          </a:xfrm>
          <a:prstGeom prst="roundRect">
            <a:avLst>
              <a:gd name="adj" fmla="val 6668"/>
            </a:avLst>
          </a:prstGeom>
          <a:solidFill>
            <a:srgbClr val="E9ECF2"/>
          </a:solidFill>
          <a:ln/>
        </p:spPr>
      </p:sp>
      <p:sp>
        <p:nvSpPr>
          <p:cNvPr id="9" name="Text 6"/>
          <p:cNvSpPr/>
          <p:nvPr/>
        </p:nvSpPr>
        <p:spPr>
          <a:xfrm>
            <a:off x="6525816" y="4838343"/>
            <a:ext cx="204549" cy="370284"/>
          </a:xfrm>
          <a:prstGeom prst="rect">
            <a:avLst/>
          </a:prstGeom>
          <a:noFill/>
          <a:ln/>
        </p:spPr>
        <p:txBody>
          <a:bodyPr wrap="none" lIns="0" tIns="0" rIns="0" bIns="0" rtlCol="0" anchor="t"/>
          <a:lstStyle/>
          <a:p>
            <a:pPr marL="0" indent="0" algn="ctr">
              <a:lnSpc>
                <a:spcPts val="2900"/>
              </a:lnSpc>
              <a:buNone/>
            </a:pPr>
            <a:r>
              <a:rPr lang="en-US" sz="2900" dirty="0">
                <a:solidFill>
                  <a:srgbClr val="15213F"/>
                </a:solidFill>
                <a:latin typeface="Roboto Slab" pitchFamily="34" charset="0"/>
                <a:ea typeface="Roboto Slab" pitchFamily="34" charset="-122"/>
                <a:cs typeface="Roboto Slab" pitchFamily="34" charset="-120"/>
              </a:rPr>
              <a:t>2</a:t>
            </a:r>
            <a:endParaRPr lang="en-US" sz="2900" dirty="0"/>
          </a:p>
        </p:txBody>
      </p:sp>
      <p:sp>
        <p:nvSpPr>
          <p:cNvPr id="10" name="Text 7"/>
          <p:cNvSpPr/>
          <p:nvPr/>
        </p:nvSpPr>
        <p:spPr>
          <a:xfrm>
            <a:off x="7152680" y="4745831"/>
            <a:ext cx="3530203"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XDP-Based Architecture</a:t>
            </a:r>
            <a:endParaRPr lang="en-US" sz="2400" dirty="0"/>
          </a:p>
        </p:txBody>
      </p:sp>
      <p:sp>
        <p:nvSpPr>
          <p:cNvPr id="11" name="Text 8"/>
          <p:cNvSpPr/>
          <p:nvPr/>
        </p:nvSpPr>
        <p:spPr>
          <a:xfrm>
            <a:off x="7152680" y="5279708"/>
            <a:ext cx="6613684"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Built on XDP for efficient traffic distribution across servers.</a:t>
            </a:r>
            <a:endParaRPr lang="en-US" sz="1900" dirty="0"/>
          </a:p>
        </p:txBody>
      </p:sp>
      <p:sp>
        <p:nvSpPr>
          <p:cNvPr id="12" name="Shape 9"/>
          <p:cNvSpPr/>
          <p:nvPr/>
        </p:nvSpPr>
        <p:spPr>
          <a:xfrm>
            <a:off x="6350437" y="6199227"/>
            <a:ext cx="555427" cy="555427"/>
          </a:xfrm>
          <a:prstGeom prst="roundRect">
            <a:avLst>
              <a:gd name="adj" fmla="val 6668"/>
            </a:avLst>
          </a:prstGeom>
          <a:solidFill>
            <a:srgbClr val="E9ECF2"/>
          </a:solidFill>
          <a:ln/>
        </p:spPr>
      </p:sp>
      <p:sp>
        <p:nvSpPr>
          <p:cNvPr id="13" name="Text 10"/>
          <p:cNvSpPr/>
          <p:nvPr/>
        </p:nvSpPr>
        <p:spPr>
          <a:xfrm>
            <a:off x="6528078" y="6291739"/>
            <a:ext cx="200025" cy="370284"/>
          </a:xfrm>
          <a:prstGeom prst="rect">
            <a:avLst/>
          </a:prstGeom>
          <a:noFill/>
          <a:ln/>
        </p:spPr>
        <p:txBody>
          <a:bodyPr wrap="none" lIns="0" tIns="0" rIns="0" bIns="0" rtlCol="0" anchor="t"/>
          <a:lstStyle/>
          <a:p>
            <a:pPr marL="0" indent="0" algn="ctr">
              <a:lnSpc>
                <a:spcPts val="2900"/>
              </a:lnSpc>
              <a:buNone/>
            </a:pPr>
            <a:r>
              <a:rPr lang="en-US" sz="2900" dirty="0">
                <a:solidFill>
                  <a:srgbClr val="15213F"/>
                </a:solidFill>
                <a:latin typeface="Roboto Slab" pitchFamily="34" charset="0"/>
                <a:ea typeface="Roboto Slab" pitchFamily="34" charset="-122"/>
                <a:cs typeface="Roboto Slab" pitchFamily="34" charset="-120"/>
              </a:rPr>
              <a:t>3</a:t>
            </a:r>
            <a:endParaRPr lang="en-US" sz="2900" dirty="0"/>
          </a:p>
        </p:txBody>
      </p:sp>
      <p:sp>
        <p:nvSpPr>
          <p:cNvPr id="14" name="Text 11"/>
          <p:cNvSpPr/>
          <p:nvPr/>
        </p:nvSpPr>
        <p:spPr>
          <a:xfrm>
            <a:off x="7152680" y="6199227"/>
            <a:ext cx="3853458" cy="385763"/>
          </a:xfrm>
          <a:prstGeom prst="rect">
            <a:avLst/>
          </a:prstGeom>
          <a:noFill/>
          <a:ln/>
        </p:spPr>
        <p:txBody>
          <a:bodyPr wrap="none" lIns="0" tIns="0" rIns="0" bIns="0" rtlCol="0" anchor="t"/>
          <a:lstStyle/>
          <a:p>
            <a:pPr marL="0" indent="0">
              <a:lnSpc>
                <a:spcPts val="3000"/>
              </a:lnSpc>
              <a:buNone/>
            </a:pPr>
            <a:r>
              <a:rPr lang="en-US" sz="2400" dirty="0">
                <a:solidFill>
                  <a:srgbClr val="15213F"/>
                </a:solidFill>
                <a:latin typeface="Roboto Slab" pitchFamily="34" charset="0"/>
                <a:ea typeface="Roboto Slab" pitchFamily="34" charset="-122"/>
                <a:cs typeface="Roboto Slab" pitchFamily="34" charset="-120"/>
              </a:rPr>
              <a:t>Performance Optimization</a:t>
            </a:r>
            <a:endParaRPr lang="en-US" sz="2400" dirty="0"/>
          </a:p>
        </p:txBody>
      </p:sp>
      <p:sp>
        <p:nvSpPr>
          <p:cNvPr id="15" name="Text 12"/>
          <p:cNvSpPr/>
          <p:nvPr/>
        </p:nvSpPr>
        <p:spPr>
          <a:xfrm>
            <a:off x="7152680" y="6733103"/>
            <a:ext cx="6613684"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It enhances scalability and reliability in large-scale web services by optimizing network packet processing.</a:t>
            </a:r>
            <a:endParaRPr lang="en-US" sz="1900" dirty="0"/>
          </a:p>
        </p:txBody>
      </p:sp>
      <p:pic>
        <p:nvPicPr>
          <p:cNvPr id="2050" name="Picture 2">
            <a:extLst>
              <a:ext uri="{FF2B5EF4-FFF2-40B4-BE49-F238E27FC236}">
                <a16:creationId xmlns:a16="http://schemas.microsoft.com/office/drawing/2014/main" id="{9BF1F005-1474-4A6C-992D-11A92A65C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 t="2514" r="44028" b="23834"/>
          <a:stretch/>
        </p:blipFill>
        <p:spPr bwMode="auto">
          <a:xfrm>
            <a:off x="101600" y="2896551"/>
            <a:ext cx="5889250" cy="4084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370272" y="399137"/>
            <a:ext cx="4271367" cy="533995"/>
          </a:xfrm>
          <a:prstGeom prst="rect">
            <a:avLst/>
          </a:prstGeom>
          <a:noFill/>
          <a:ln/>
        </p:spPr>
        <p:txBody>
          <a:bodyPr wrap="none" lIns="0" tIns="0" rIns="0" bIns="0" rtlCol="0" anchor="t"/>
          <a:lstStyle/>
          <a:p>
            <a:pPr marL="0" indent="0">
              <a:lnSpc>
                <a:spcPts val="4200"/>
              </a:lnSpc>
              <a:buNone/>
            </a:pPr>
            <a:r>
              <a:rPr lang="en-US" sz="3350" dirty="0">
                <a:solidFill>
                  <a:srgbClr val="3257B8"/>
                </a:solidFill>
                <a:latin typeface="Roboto Slab" pitchFamily="34" charset="0"/>
                <a:ea typeface="Roboto Slab" pitchFamily="34" charset="-122"/>
                <a:cs typeface="Roboto Slab" pitchFamily="34" charset="-120"/>
              </a:rPr>
              <a:t>Katran: Key Features</a:t>
            </a:r>
            <a:endParaRPr lang="en-US" sz="3350" dirty="0"/>
          </a:p>
        </p:txBody>
      </p:sp>
      <p:pic>
        <p:nvPicPr>
          <p:cNvPr id="4" name="Image 1" descr="preencoded.png"/>
          <p:cNvPicPr>
            <a:picLocks noChangeAspect="1"/>
          </p:cNvPicPr>
          <p:nvPr/>
        </p:nvPicPr>
        <p:blipFill>
          <a:blip r:embed="rId3"/>
          <a:stretch>
            <a:fillRect/>
          </a:stretch>
        </p:blipFill>
        <p:spPr>
          <a:xfrm>
            <a:off x="8370332" y="1259085"/>
            <a:ext cx="427077" cy="427077"/>
          </a:xfrm>
          <a:prstGeom prst="rect">
            <a:avLst/>
          </a:prstGeom>
        </p:spPr>
      </p:pic>
      <p:sp>
        <p:nvSpPr>
          <p:cNvPr id="5" name="Text 1"/>
          <p:cNvSpPr/>
          <p:nvPr/>
        </p:nvSpPr>
        <p:spPr>
          <a:xfrm>
            <a:off x="8370332" y="1857017"/>
            <a:ext cx="2135624" cy="266938"/>
          </a:xfrm>
          <a:prstGeom prst="rect">
            <a:avLst/>
          </a:prstGeom>
          <a:noFill/>
          <a:ln/>
        </p:spPr>
        <p:txBody>
          <a:bodyPr wrap="none" lIns="0" tIns="0" rIns="0" bIns="0" rtlCol="0" anchor="t"/>
          <a:lstStyle/>
          <a:p>
            <a:pPr marL="0" indent="0" algn="l">
              <a:lnSpc>
                <a:spcPts val="2100"/>
              </a:lnSpc>
              <a:buNone/>
            </a:pPr>
            <a:r>
              <a:rPr lang="en-US" sz="1650" dirty="0">
                <a:solidFill>
                  <a:srgbClr val="15213F"/>
                </a:solidFill>
                <a:latin typeface="Roboto Slab" pitchFamily="34" charset="0"/>
                <a:ea typeface="Roboto Slab" pitchFamily="34" charset="-122"/>
                <a:cs typeface="Roboto Slab" pitchFamily="34" charset="-120"/>
              </a:rPr>
              <a:t>High Performance</a:t>
            </a:r>
            <a:endParaRPr lang="en-US" sz="1650" dirty="0"/>
          </a:p>
        </p:txBody>
      </p:sp>
      <p:sp>
        <p:nvSpPr>
          <p:cNvPr id="6" name="Text 2"/>
          <p:cNvSpPr/>
          <p:nvPr/>
        </p:nvSpPr>
        <p:spPr>
          <a:xfrm>
            <a:off x="8370332" y="2226468"/>
            <a:ext cx="7948136" cy="273368"/>
          </a:xfrm>
          <a:prstGeom prst="rect">
            <a:avLst/>
          </a:prstGeom>
          <a:noFill/>
          <a:ln/>
        </p:spPr>
        <p:txBody>
          <a:bodyPr wrap="none" lIns="0" tIns="0" rIns="0" bIns="0" rtlCol="0" anchor="t"/>
          <a:lstStyle/>
          <a:p>
            <a:pPr marL="0" indent="0" algn="l">
              <a:lnSpc>
                <a:spcPts val="2150"/>
              </a:lnSpc>
              <a:buNone/>
            </a:pPr>
            <a:r>
              <a:rPr lang="en-US" sz="1300" dirty="0">
                <a:solidFill>
                  <a:srgbClr val="15213F"/>
                </a:solidFill>
                <a:latin typeface="Roboto" pitchFamily="34" charset="0"/>
                <a:ea typeface="Roboto" pitchFamily="34" charset="-122"/>
                <a:cs typeface="Roboto" pitchFamily="34" charset="-120"/>
              </a:rPr>
              <a:t>Optimized for handling large-scale traffic efficiently</a:t>
            </a:r>
            <a:endParaRPr lang="en-US" sz="1300" dirty="0"/>
          </a:p>
        </p:txBody>
      </p:sp>
      <p:pic>
        <p:nvPicPr>
          <p:cNvPr id="7" name="Image 2" descr="preencoded.png"/>
          <p:cNvPicPr>
            <a:picLocks noChangeAspect="1"/>
          </p:cNvPicPr>
          <p:nvPr/>
        </p:nvPicPr>
        <p:blipFill>
          <a:blip r:embed="rId4"/>
          <a:stretch>
            <a:fillRect/>
          </a:stretch>
        </p:blipFill>
        <p:spPr>
          <a:xfrm>
            <a:off x="8370332" y="3012400"/>
            <a:ext cx="427077" cy="427077"/>
          </a:xfrm>
          <a:prstGeom prst="rect">
            <a:avLst/>
          </a:prstGeom>
        </p:spPr>
      </p:pic>
      <p:sp>
        <p:nvSpPr>
          <p:cNvPr id="8" name="Text 3"/>
          <p:cNvSpPr/>
          <p:nvPr/>
        </p:nvSpPr>
        <p:spPr>
          <a:xfrm>
            <a:off x="8370332" y="3610332"/>
            <a:ext cx="2135624" cy="266938"/>
          </a:xfrm>
          <a:prstGeom prst="rect">
            <a:avLst/>
          </a:prstGeom>
          <a:noFill/>
          <a:ln/>
        </p:spPr>
        <p:txBody>
          <a:bodyPr wrap="none" lIns="0" tIns="0" rIns="0" bIns="0" rtlCol="0" anchor="t"/>
          <a:lstStyle/>
          <a:p>
            <a:pPr marL="0" indent="0" algn="l">
              <a:lnSpc>
                <a:spcPts val="2100"/>
              </a:lnSpc>
              <a:buNone/>
            </a:pPr>
            <a:r>
              <a:rPr lang="en-US" sz="1650" dirty="0">
                <a:solidFill>
                  <a:srgbClr val="15213F"/>
                </a:solidFill>
                <a:latin typeface="Roboto Slab" pitchFamily="34" charset="0"/>
                <a:ea typeface="Roboto Slab" pitchFamily="34" charset="-122"/>
                <a:cs typeface="Roboto Slab" pitchFamily="34" charset="-120"/>
              </a:rPr>
              <a:t>Scalability</a:t>
            </a:r>
            <a:endParaRPr lang="en-US" sz="1650" dirty="0"/>
          </a:p>
        </p:txBody>
      </p:sp>
      <p:sp>
        <p:nvSpPr>
          <p:cNvPr id="9" name="Text 4"/>
          <p:cNvSpPr/>
          <p:nvPr/>
        </p:nvSpPr>
        <p:spPr>
          <a:xfrm>
            <a:off x="8370332" y="3979783"/>
            <a:ext cx="7948136" cy="273368"/>
          </a:xfrm>
          <a:prstGeom prst="rect">
            <a:avLst/>
          </a:prstGeom>
          <a:noFill/>
          <a:ln/>
        </p:spPr>
        <p:txBody>
          <a:bodyPr wrap="none" lIns="0" tIns="0" rIns="0" bIns="0" rtlCol="0" anchor="t"/>
          <a:lstStyle/>
          <a:p>
            <a:pPr marL="0" indent="0" algn="l">
              <a:lnSpc>
                <a:spcPts val="2150"/>
              </a:lnSpc>
              <a:buNone/>
            </a:pPr>
            <a:r>
              <a:rPr lang="en-US" sz="1300" dirty="0">
                <a:solidFill>
                  <a:srgbClr val="15213F"/>
                </a:solidFill>
                <a:latin typeface="Roboto" pitchFamily="34" charset="0"/>
                <a:ea typeface="Roboto" pitchFamily="34" charset="-122"/>
                <a:cs typeface="Roboto" pitchFamily="34" charset="-120"/>
              </a:rPr>
              <a:t>Designed to handle growing network demands</a:t>
            </a:r>
            <a:endParaRPr lang="en-US" sz="1300" dirty="0"/>
          </a:p>
        </p:txBody>
      </p:sp>
      <p:pic>
        <p:nvPicPr>
          <p:cNvPr id="10" name="Image 3" descr="preencoded.png"/>
          <p:cNvPicPr>
            <a:picLocks noChangeAspect="1"/>
          </p:cNvPicPr>
          <p:nvPr/>
        </p:nvPicPr>
        <p:blipFill>
          <a:blip r:embed="rId5"/>
          <a:stretch>
            <a:fillRect/>
          </a:stretch>
        </p:blipFill>
        <p:spPr>
          <a:xfrm>
            <a:off x="8370332" y="4765714"/>
            <a:ext cx="427077" cy="427077"/>
          </a:xfrm>
          <a:prstGeom prst="rect">
            <a:avLst/>
          </a:prstGeom>
        </p:spPr>
      </p:pic>
      <p:sp>
        <p:nvSpPr>
          <p:cNvPr id="11" name="Text 5"/>
          <p:cNvSpPr/>
          <p:nvPr/>
        </p:nvSpPr>
        <p:spPr>
          <a:xfrm>
            <a:off x="8370332" y="5363646"/>
            <a:ext cx="2135624" cy="266938"/>
          </a:xfrm>
          <a:prstGeom prst="rect">
            <a:avLst/>
          </a:prstGeom>
          <a:noFill/>
          <a:ln/>
        </p:spPr>
        <p:txBody>
          <a:bodyPr wrap="none" lIns="0" tIns="0" rIns="0" bIns="0" rtlCol="0" anchor="t"/>
          <a:lstStyle/>
          <a:p>
            <a:pPr marL="0" indent="0" algn="l">
              <a:lnSpc>
                <a:spcPts val="2100"/>
              </a:lnSpc>
              <a:buNone/>
            </a:pPr>
            <a:r>
              <a:rPr lang="en-US" sz="1650" dirty="0">
                <a:solidFill>
                  <a:srgbClr val="15213F"/>
                </a:solidFill>
                <a:latin typeface="Roboto Slab" pitchFamily="34" charset="0"/>
                <a:ea typeface="Roboto Slab" pitchFamily="34" charset="-122"/>
                <a:cs typeface="Roboto Slab" pitchFamily="34" charset="-120"/>
              </a:rPr>
              <a:t>Open Source</a:t>
            </a:r>
            <a:endParaRPr lang="en-US" sz="1650" dirty="0"/>
          </a:p>
        </p:txBody>
      </p:sp>
      <p:sp>
        <p:nvSpPr>
          <p:cNvPr id="12" name="Text 6"/>
          <p:cNvSpPr/>
          <p:nvPr/>
        </p:nvSpPr>
        <p:spPr>
          <a:xfrm>
            <a:off x="8370332" y="5733097"/>
            <a:ext cx="7948136" cy="273368"/>
          </a:xfrm>
          <a:prstGeom prst="rect">
            <a:avLst/>
          </a:prstGeom>
          <a:noFill/>
          <a:ln/>
        </p:spPr>
        <p:txBody>
          <a:bodyPr wrap="none" lIns="0" tIns="0" rIns="0" bIns="0" rtlCol="0" anchor="t"/>
          <a:lstStyle/>
          <a:p>
            <a:pPr marL="0" indent="0" algn="l">
              <a:lnSpc>
                <a:spcPts val="2150"/>
              </a:lnSpc>
              <a:buNone/>
            </a:pPr>
            <a:r>
              <a:rPr lang="en-US" sz="1300" dirty="0">
                <a:solidFill>
                  <a:srgbClr val="15213F"/>
                </a:solidFill>
                <a:latin typeface="Roboto" pitchFamily="34" charset="0"/>
                <a:ea typeface="Roboto" pitchFamily="34" charset="-122"/>
                <a:cs typeface="Roboto" pitchFamily="34" charset="-120"/>
              </a:rPr>
              <a:t>Freely available for use and modification</a:t>
            </a:r>
            <a:endParaRPr lang="en-US" sz="1300" dirty="0"/>
          </a:p>
        </p:txBody>
      </p:sp>
      <p:pic>
        <p:nvPicPr>
          <p:cNvPr id="13" name="Image 4" descr="preencoded.png"/>
          <p:cNvPicPr>
            <a:picLocks noChangeAspect="1"/>
          </p:cNvPicPr>
          <p:nvPr/>
        </p:nvPicPr>
        <p:blipFill>
          <a:blip r:embed="rId6"/>
          <a:stretch>
            <a:fillRect/>
          </a:stretch>
        </p:blipFill>
        <p:spPr>
          <a:xfrm>
            <a:off x="8370332" y="6519029"/>
            <a:ext cx="427077" cy="427077"/>
          </a:xfrm>
          <a:prstGeom prst="rect">
            <a:avLst/>
          </a:prstGeom>
        </p:spPr>
      </p:pic>
      <p:sp>
        <p:nvSpPr>
          <p:cNvPr id="14" name="Text 7"/>
          <p:cNvSpPr/>
          <p:nvPr/>
        </p:nvSpPr>
        <p:spPr>
          <a:xfrm>
            <a:off x="8370332" y="7116960"/>
            <a:ext cx="2135624" cy="266938"/>
          </a:xfrm>
          <a:prstGeom prst="rect">
            <a:avLst/>
          </a:prstGeom>
          <a:noFill/>
          <a:ln/>
        </p:spPr>
        <p:txBody>
          <a:bodyPr wrap="none" lIns="0" tIns="0" rIns="0" bIns="0" rtlCol="0" anchor="t"/>
          <a:lstStyle/>
          <a:p>
            <a:pPr marL="0" indent="0" algn="l">
              <a:lnSpc>
                <a:spcPts val="2100"/>
              </a:lnSpc>
              <a:buNone/>
            </a:pPr>
            <a:r>
              <a:rPr lang="en-US" sz="1650" dirty="0">
                <a:solidFill>
                  <a:srgbClr val="15213F"/>
                </a:solidFill>
                <a:latin typeface="Roboto Slab" pitchFamily="34" charset="0"/>
                <a:ea typeface="Roboto Slab" pitchFamily="34" charset="-122"/>
                <a:cs typeface="Roboto Slab" pitchFamily="34" charset="-120"/>
              </a:rPr>
              <a:t>XDP Integration</a:t>
            </a:r>
            <a:endParaRPr lang="en-US" sz="1650" dirty="0"/>
          </a:p>
        </p:txBody>
      </p:sp>
      <p:sp>
        <p:nvSpPr>
          <p:cNvPr id="15" name="Text 8"/>
          <p:cNvSpPr/>
          <p:nvPr/>
        </p:nvSpPr>
        <p:spPr>
          <a:xfrm>
            <a:off x="8370332" y="7486411"/>
            <a:ext cx="7948136" cy="273368"/>
          </a:xfrm>
          <a:prstGeom prst="rect">
            <a:avLst/>
          </a:prstGeom>
          <a:noFill/>
          <a:ln/>
        </p:spPr>
        <p:txBody>
          <a:bodyPr wrap="none" lIns="0" tIns="0" rIns="0" bIns="0" rtlCol="0" anchor="t"/>
          <a:lstStyle/>
          <a:p>
            <a:pPr marL="0" indent="0" algn="l">
              <a:lnSpc>
                <a:spcPts val="2150"/>
              </a:lnSpc>
              <a:buNone/>
            </a:pPr>
            <a:r>
              <a:rPr lang="en-US" sz="1300" dirty="0">
                <a:solidFill>
                  <a:srgbClr val="15213F"/>
                </a:solidFill>
                <a:latin typeface="Roboto" pitchFamily="34" charset="0"/>
                <a:ea typeface="Roboto" pitchFamily="34" charset="-122"/>
                <a:cs typeface="Roboto" pitchFamily="34" charset="-120"/>
              </a:rPr>
              <a:t>Leverages XDP for efficient packet processing</a:t>
            </a:r>
            <a:endParaRPr lang="en-US" sz="1300" dirty="0"/>
          </a:p>
        </p:txBody>
      </p:sp>
      <p:pic>
        <p:nvPicPr>
          <p:cNvPr id="3074" name="Picture 2">
            <a:extLst>
              <a:ext uri="{FF2B5EF4-FFF2-40B4-BE49-F238E27FC236}">
                <a16:creationId xmlns:a16="http://schemas.microsoft.com/office/drawing/2014/main" id="{0760F648-70E6-476E-ADD0-E5E4989945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67" t="11241" r="22014" b="12584"/>
          <a:stretch/>
        </p:blipFill>
        <p:spPr bwMode="auto">
          <a:xfrm>
            <a:off x="220201" y="1419224"/>
            <a:ext cx="7678644" cy="56977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1284" y="3444240"/>
            <a:ext cx="7723823" cy="670917"/>
          </a:xfrm>
          <a:prstGeom prst="rect">
            <a:avLst/>
          </a:prstGeom>
          <a:noFill/>
          <a:ln/>
        </p:spPr>
        <p:txBody>
          <a:bodyPr wrap="none" lIns="0" tIns="0" rIns="0" bIns="0" rtlCol="0" anchor="t"/>
          <a:lstStyle/>
          <a:p>
            <a:pPr marL="0" indent="0">
              <a:lnSpc>
                <a:spcPts val="5250"/>
              </a:lnSpc>
              <a:buNone/>
            </a:pPr>
            <a:r>
              <a:rPr lang="en-US" sz="4200" dirty="0">
                <a:solidFill>
                  <a:srgbClr val="3257B8"/>
                </a:solidFill>
                <a:latin typeface="Roboto Slab" pitchFamily="34" charset="0"/>
                <a:ea typeface="Roboto Slab" pitchFamily="34" charset="-122"/>
                <a:cs typeface="Roboto Slab" pitchFamily="34" charset="-120"/>
              </a:rPr>
              <a:t>Katran: Architecture Overview</a:t>
            </a:r>
            <a:endParaRPr lang="en-US" sz="4200" dirty="0"/>
          </a:p>
        </p:txBody>
      </p:sp>
      <p:sp>
        <p:nvSpPr>
          <p:cNvPr id="4" name="Shape 1"/>
          <p:cNvSpPr/>
          <p:nvPr/>
        </p:nvSpPr>
        <p:spPr>
          <a:xfrm>
            <a:off x="751284" y="4437102"/>
            <a:ext cx="6456640" cy="1580198"/>
          </a:xfrm>
          <a:prstGeom prst="roundRect">
            <a:avLst>
              <a:gd name="adj" fmla="val 2038"/>
            </a:avLst>
          </a:prstGeom>
          <a:solidFill>
            <a:srgbClr val="E9ECF2"/>
          </a:solidFill>
          <a:ln/>
        </p:spPr>
      </p:sp>
      <p:sp>
        <p:nvSpPr>
          <p:cNvPr id="5" name="Text 2"/>
          <p:cNvSpPr/>
          <p:nvPr/>
        </p:nvSpPr>
        <p:spPr>
          <a:xfrm>
            <a:off x="965954" y="4651772"/>
            <a:ext cx="2683550"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XDP Layer</a:t>
            </a:r>
            <a:endParaRPr lang="en-US" sz="2100" dirty="0"/>
          </a:p>
        </p:txBody>
      </p:sp>
      <p:sp>
        <p:nvSpPr>
          <p:cNvPr id="6" name="Text 3"/>
          <p:cNvSpPr/>
          <p:nvPr/>
        </p:nvSpPr>
        <p:spPr>
          <a:xfrm>
            <a:off x="965954" y="5115878"/>
            <a:ext cx="6027301" cy="686752"/>
          </a:xfrm>
          <a:prstGeom prst="rect">
            <a:avLst/>
          </a:prstGeom>
          <a:noFill/>
          <a:ln/>
        </p:spPr>
        <p:txBody>
          <a:bodyPr wrap="squar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Handles packet processing at the lowest level of the network stack</a:t>
            </a:r>
            <a:endParaRPr lang="en-US" sz="1650" dirty="0"/>
          </a:p>
        </p:txBody>
      </p:sp>
      <p:sp>
        <p:nvSpPr>
          <p:cNvPr id="7" name="Shape 4"/>
          <p:cNvSpPr/>
          <p:nvPr/>
        </p:nvSpPr>
        <p:spPr>
          <a:xfrm>
            <a:off x="7422594" y="4437102"/>
            <a:ext cx="6456640" cy="1580198"/>
          </a:xfrm>
          <a:prstGeom prst="roundRect">
            <a:avLst>
              <a:gd name="adj" fmla="val 2038"/>
            </a:avLst>
          </a:prstGeom>
          <a:solidFill>
            <a:srgbClr val="E9ECF2"/>
          </a:solidFill>
          <a:ln/>
        </p:spPr>
      </p:sp>
      <p:sp>
        <p:nvSpPr>
          <p:cNvPr id="8" name="Text 5"/>
          <p:cNvSpPr/>
          <p:nvPr/>
        </p:nvSpPr>
        <p:spPr>
          <a:xfrm>
            <a:off x="7637264" y="4651772"/>
            <a:ext cx="2683550"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BPF Programs</a:t>
            </a:r>
            <a:endParaRPr lang="en-US" sz="2100" dirty="0"/>
          </a:p>
        </p:txBody>
      </p:sp>
      <p:sp>
        <p:nvSpPr>
          <p:cNvPr id="9" name="Text 6"/>
          <p:cNvSpPr/>
          <p:nvPr/>
        </p:nvSpPr>
        <p:spPr>
          <a:xfrm>
            <a:off x="7637264" y="5115878"/>
            <a:ext cx="6027301" cy="343376"/>
          </a:xfrm>
          <a:prstGeom prst="rect">
            <a:avLst/>
          </a:prstGeom>
          <a:noFill/>
          <a:ln/>
        </p:spPr>
        <p:txBody>
          <a:bodyPr wrap="non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Implements load balancing logic using eBPF technology</a:t>
            </a:r>
            <a:endParaRPr lang="en-US" sz="1650" dirty="0"/>
          </a:p>
        </p:txBody>
      </p:sp>
      <p:sp>
        <p:nvSpPr>
          <p:cNvPr id="10" name="Shape 7"/>
          <p:cNvSpPr/>
          <p:nvPr/>
        </p:nvSpPr>
        <p:spPr>
          <a:xfrm>
            <a:off x="751284" y="6231969"/>
            <a:ext cx="6456640" cy="1236821"/>
          </a:xfrm>
          <a:prstGeom prst="roundRect">
            <a:avLst>
              <a:gd name="adj" fmla="val 2604"/>
            </a:avLst>
          </a:prstGeom>
          <a:solidFill>
            <a:srgbClr val="E9ECF2"/>
          </a:solidFill>
          <a:ln/>
        </p:spPr>
      </p:sp>
      <p:sp>
        <p:nvSpPr>
          <p:cNvPr id="11" name="Text 8"/>
          <p:cNvSpPr/>
          <p:nvPr/>
        </p:nvSpPr>
        <p:spPr>
          <a:xfrm>
            <a:off x="965954" y="6446639"/>
            <a:ext cx="3075980"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Userspace Control Plane</a:t>
            </a:r>
            <a:endParaRPr lang="en-US" sz="2100" dirty="0"/>
          </a:p>
        </p:txBody>
      </p:sp>
      <p:sp>
        <p:nvSpPr>
          <p:cNvPr id="12" name="Text 9"/>
          <p:cNvSpPr/>
          <p:nvPr/>
        </p:nvSpPr>
        <p:spPr>
          <a:xfrm>
            <a:off x="965954" y="6910745"/>
            <a:ext cx="6027301" cy="343376"/>
          </a:xfrm>
          <a:prstGeom prst="rect">
            <a:avLst/>
          </a:prstGeom>
          <a:noFill/>
          <a:ln/>
        </p:spPr>
        <p:txBody>
          <a:bodyPr wrap="non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Manages configuration and monitoring of the load balancer</a:t>
            </a:r>
            <a:endParaRPr lang="en-US" sz="1650" dirty="0"/>
          </a:p>
        </p:txBody>
      </p:sp>
      <p:sp>
        <p:nvSpPr>
          <p:cNvPr id="13" name="Shape 10"/>
          <p:cNvSpPr/>
          <p:nvPr/>
        </p:nvSpPr>
        <p:spPr>
          <a:xfrm>
            <a:off x="7422594" y="6231969"/>
            <a:ext cx="6456640" cy="1236821"/>
          </a:xfrm>
          <a:prstGeom prst="roundRect">
            <a:avLst>
              <a:gd name="adj" fmla="val 2604"/>
            </a:avLst>
          </a:prstGeom>
          <a:solidFill>
            <a:srgbClr val="E9ECF2"/>
          </a:solidFill>
          <a:ln/>
        </p:spPr>
      </p:sp>
      <p:sp>
        <p:nvSpPr>
          <p:cNvPr id="14" name="Text 11"/>
          <p:cNvSpPr/>
          <p:nvPr/>
        </p:nvSpPr>
        <p:spPr>
          <a:xfrm>
            <a:off x="7637264" y="6446639"/>
            <a:ext cx="2683550" cy="335399"/>
          </a:xfrm>
          <a:prstGeom prst="rect">
            <a:avLst/>
          </a:prstGeom>
          <a:noFill/>
          <a:ln/>
        </p:spPr>
        <p:txBody>
          <a:bodyPr wrap="none" lIns="0" tIns="0" rIns="0" bIns="0" rtlCol="0" anchor="t"/>
          <a:lstStyle/>
          <a:p>
            <a:pPr marL="0" indent="0">
              <a:lnSpc>
                <a:spcPts val="2600"/>
              </a:lnSpc>
              <a:buNone/>
            </a:pPr>
            <a:r>
              <a:rPr lang="en-US" sz="2100" dirty="0">
                <a:solidFill>
                  <a:srgbClr val="15213F"/>
                </a:solidFill>
                <a:latin typeface="Roboto Slab" pitchFamily="34" charset="0"/>
                <a:ea typeface="Roboto Slab" pitchFamily="34" charset="-122"/>
                <a:cs typeface="Roboto Slab" pitchFamily="34" charset="-120"/>
              </a:rPr>
              <a:t>Consistent Hashing</a:t>
            </a:r>
            <a:endParaRPr lang="en-US" sz="2100" dirty="0"/>
          </a:p>
        </p:txBody>
      </p:sp>
      <p:sp>
        <p:nvSpPr>
          <p:cNvPr id="15" name="Text 12"/>
          <p:cNvSpPr/>
          <p:nvPr/>
        </p:nvSpPr>
        <p:spPr>
          <a:xfrm>
            <a:off x="7637264" y="6910745"/>
            <a:ext cx="6027301" cy="343376"/>
          </a:xfrm>
          <a:prstGeom prst="rect">
            <a:avLst/>
          </a:prstGeom>
          <a:noFill/>
          <a:ln/>
        </p:spPr>
        <p:txBody>
          <a:bodyPr wrap="none" lIns="0" tIns="0" rIns="0" bIns="0" rtlCol="0" anchor="t"/>
          <a:lstStyle/>
          <a:p>
            <a:pPr marL="0" indent="0">
              <a:lnSpc>
                <a:spcPts val="2700"/>
              </a:lnSpc>
              <a:buNone/>
            </a:pPr>
            <a:r>
              <a:rPr lang="en-US" sz="1650" dirty="0">
                <a:solidFill>
                  <a:srgbClr val="15213F"/>
                </a:solidFill>
                <a:latin typeface="Roboto" pitchFamily="34" charset="0"/>
                <a:ea typeface="Roboto" pitchFamily="34" charset="-122"/>
                <a:cs typeface="Roboto" pitchFamily="34" charset="-120"/>
              </a:rPr>
              <a:t>Ensures efficient distribution of traffic across backend servers</a:t>
            </a:r>
            <a:endParaRPr lang="en-US" sz="16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981"/>
          </a:xfrm>
          <a:prstGeom prst="rect">
            <a:avLst/>
          </a:prstGeom>
        </p:spPr>
      </p:pic>
      <p:sp>
        <p:nvSpPr>
          <p:cNvPr id="5" name="Text 1"/>
          <p:cNvSpPr/>
          <p:nvPr/>
        </p:nvSpPr>
        <p:spPr>
          <a:xfrm>
            <a:off x="683895" y="537329"/>
            <a:ext cx="5696426" cy="610553"/>
          </a:xfrm>
          <a:prstGeom prst="rect">
            <a:avLst/>
          </a:prstGeom>
          <a:noFill/>
          <a:ln/>
        </p:spPr>
        <p:txBody>
          <a:bodyPr wrap="none" lIns="0" tIns="0" rIns="0" bIns="0" rtlCol="0" anchor="t"/>
          <a:lstStyle/>
          <a:p>
            <a:pPr marL="0" indent="0">
              <a:lnSpc>
                <a:spcPts val="4800"/>
              </a:lnSpc>
              <a:buNone/>
            </a:pPr>
            <a:r>
              <a:rPr lang="en-US" sz="3800" dirty="0">
                <a:solidFill>
                  <a:srgbClr val="3257B8"/>
                </a:solidFill>
                <a:latin typeface="Roboto Slab" pitchFamily="34" charset="0"/>
                <a:ea typeface="Roboto Slab" pitchFamily="34" charset="-122"/>
                <a:cs typeface="Roboto Slab" pitchFamily="34" charset="-120"/>
              </a:rPr>
              <a:t>Modifications for Katran</a:t>
            </a:r>
            <a:endParaRPr lang="en-US" sz="3800" dirty="0"/>
          </a:p>
        </p:txBody>
      </p:sp>
      <p:sp>
        <p:nvSpPr>
          <p:cNvPr id="7" name="Text 2"/>
          <p:cNvSpPr/>
          <p:nvPr/>
        </p:nvSpPr>
        <p:spPr>
          <a:xfrm>
            <a:off x="1954054" y="1636395"/>
            <a:ext cx="3132653"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Health Check &amp; Monitoring</a:t>
            </a:r>
            <a:endParaRPr lang="en-US" sz="1900" dirty="0"/>
          </a:p>
        </p:txBody>
      </p:sp>
      <p:sp>
        <p:nvSpPr>
          <p:cNvPr id="8" name="Text 3"/>
          <p:cNvSpPr/>
          <p:nvPr/>
        </p:nvSpPr>
        <p:spPr>
          <a:xfrm>
            <a:off x="1954054" y="2058948"/>
            <a:ext cx="6506051"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Implement robust health checking and monitoring systems</a:t>
            </a:r>
            <a:endParaRPr lang="en-US" sz="1500" dirty="0"/>
          </a:p>
        </p:txBody>
      </p:sp>
      <p:sp>
        <p:nvSpPr>
          <p:cNvPr id="10" name="Text 4"/>
          <p:cNvSpPr/>
          <p:nvPr/>
        </p:nvSpPr>
        <p:spPr>
          <a:xfrm>
            <a:off x="1948390" y="2726987"/>
            <a:ext cx="3955137"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BPF Layer Firewall &amp; IPv6 Support</a:t>
            </a:r>
            <a:endParaRPr lang="en-US" sz="1900" dirty="0"/>
          </a:p>
        </p:txBody>
      </p:sp>
      <p:sp>
        <p:nvSpPr>
          <p:cNvPr id="11" name="Text 5"/>
          <p:cNvSpPr/>
          <p:nvPr/>
        </p:nvSpPr>
        <p:spPr>
          <a:xfrm>
            <a:off x="1948390" y="3149540"/>
            <a:ext cx="6506051"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Add BPF Layer Firewall and full IPv6 support</a:t>
            </a:r>
            <a:endParaRPr lang="en-US" sz="1500" dirty="0"/>
          </a:p>
        </p:txBody>
      </p:sp>
      <p:sp>
        <p:nvSpPr>
          <p:cNvPr id="13" name="Text 6"/>
          <p:cNvSpPr/>
          <p:nvPr/>
        </p:nvSpPr>
        <p:spPr>
          <a:xfrm>
            <a:off x="1948390" y="3817579"/>
            <a:ext cx="4708327"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Maintenance Mode &amp; Central Monitoring</a:t>
            </a:r>
            <a:endParaRPr lang="en-US" sz="1900" dirty="0"/>
          </a:p>
        </p:txBody>
      </p:sp>
      <p:sp>
        <p:nvSpPr>
          <p:cNvPr id="14" name="Text 7"/>
          <p:cNvSpPr/>
          <p:nvPr/>
        </p:nvSpPr>
        <p:spPr>
          <a:xfrm>
            <a:off x="1948390" y="4240132"/>
            <a:ext cx="6506051" cy="312539"/>
          </a:xfrm>
          <a:prstGeom prst="rect">
            <a:avLst/>
          </a:prstGeom>
          <a:noFill/>
          <a:ln/>
        </p:spPr>
        <p:txBody>
          <a:bodyPr wrap="non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Introduce Maintenance Mode and Central Monitoring System</a:t>
            </a:r>
            <a:endParaRPr lang="en-US" sz="1500" dirty="0"/>
          </a:p>
        </p:txBody>
      </p:sp>
      <p:sp>
        <p:nvSpPr>
          <p:cNvPr id="16" name="Text 8"/>
          <p:cNvSpPr/>
          <p:nvPr/>
        </p:nvSpPr>
        <p:spPr>
          <a:xfrm>
            <a:off x="1969872" y="4924862"/>
            <a:ext cx="4471988"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Auto Deploy &amp; Inter-DC Load Balancing</a:t>
            </a:r>
            <a:endParaRPr lang="en-US" sz="1900" dirty="0"/>
          </a:p>
        </p:txBody>
      </p:sp>
      <p:sp>
        <p:nvSpPr>
          <p:cNvPr id="17" name="Text 9"/>
          <p:cNvSpPr/>
          <p:nvPr/>
        </p:nvSpPr>
        <p:spPr>
          <a:xfrm>
            <a:off x="1969872" y="5347415"/>
            <a:ext cx="6506051" cy="625078"/>
          </a:xfrm>
          <a:prstGeom prst="rect">
            <a:avLst/>
          </a:prstGeom>
          <a:noFill/>
          <a:ln/>
        </p:spPr>
        <p:txBody>
          <a:bodyPr wrap="squar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Implement Auto Deploy using Katran and Datacenter-Datacenter Load Balancing</a:t>
            </a:r>
            <a:endParaRPr lang="en-US" sz="1500" dirty="0"/>
          </a:p>
        </p:txBody>
      </p:sp>
      <p:pic>
        <p:nvPicPr>
          <p:cNvPr id="19" name="Graphic 18">
            <a:extLst>
              <a:ext uri="{FF2B5EF4-FFF2-40B4-BE49-F238E27FC236}">
                <a16:creationId xmlns:a16="http://schemas.microsoft.com/office/drawing/2014/main" id="{ED4AD3D6-FA4B-454A-801B-9686AB89C7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9187" y="1286993"/>
            <a:ext cx="6497752" cy="4998270"/>
          </a:xfrm>
          <a:prstGeom prst="rect">
            <a:avLst/>
          </a:prstGeom>
        </p:spPr>
      </p:pic>
      <p:sp>
        <p:nvSpPr>
          <p:cNvPr id="18" name="Shape 1">
            <a:extLst>
              <a:ext uri="{FF2B5EF4-FFF2-40B4-BE49-F238E27FC236}">
                <a16:creationId xmlns:a16="http://schemas.microsoft.com/office/drawing/2014/main" id="{4070E777-1AA6-4BA1-9D40-A5FAA4BCA692}"/>
              </a:ext>
            </a:extLst>
          </p:cNvPr>
          <p:cNvSpPr/>
          <p:nvPr/>
        </p:nvSpPr>
        <p:spPr>
          <a:xfrm>
            <a:off x="829508" y="1636395"/>
            <a:ext cx="533162" cy="533162"/>
          </a:xfrm>
          <a:prstGeom prst="roundRect">
            <a:avLst>
              <a:gd name="adj" fmla="val 6668"/>
            </a:avLst>
          </a:prstGeom>
          <a:solidFill>
            <a:srgbClr val="E9ECF2"/>
          </a:solidFill>
          <a:ln/>
        </p:spPr>
      </p:sp>
      <p:sp>
        <p:nvSpPr>
          <p:cNvPr id="20" name="Text 2">
            <a:extLst>
              <a:ext uri="{FF2B5EF4-FFF2-40B4-BE49-F238E27FC236}">
                <a16:creationId xmlns:a16="http://schemas.microsoft.com/office/drawing/2014/main" id="{C5CB1B25-F714-4367-8480-CAF6B2C59CCB}"/>
              </a:ext>
            </a:extLst>
          </p:cNvPr>
          <p:cNvSpPr/>
          <p:nvPr/>
        </p:nvSpPr>
        <p:spPr>
          <a:xfrm>
            <a:off x="1022747" y="1725216"/>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1</a:t>
            </a:r>
            <a:endParaRPr lang="en-US" sz="2750" dirty="0"/>
          </a:p>
        </p:txBody>
      </p:sp>
      <p:sp>
        <p:nvSpPr>
          <p:cNvPr id="21" name="Shape 1">
            <a:extLst>
              <a:ext uri="{FF2B5EF4-FFF2-40B4-BE49-F238E27FC236}">
                <a16:creationId xmlns:a16="http://schemas.microsoft.com/office/drawing/2014/main" id="{1C303F8F-2F89-49C2-80FE-6D8E1FA16B34}"/>
              </a:ext>
            </a:extLst>
          </p:cNvPr>
          <p:cNvSpPr/>
          <p:nvPr/>
        </p:nvSpPr>
        <p:spPr>
          <a:xfrm>
            <a:off x="823844" y="2731273"/>
            <a:ext cx="533162" cy="533162"/>
          </a:xfrm>
          <a:prstGeom prst="roundRect">
            <a:avLst>
              <a:gd name="adj" fmla="val 6668"/>
            </a:avLst>
          </a:prstGeom>
          <a:solidFill>
            <a:srgbClr val="E9ECF2"/>
          </a:solidFill>
          <a:ln/>
        </p:spPr>
      </p:sp>
      <p:sp>
        <p:nvSpPr>
          <p:cNvPr id="22" name="Text 2">
            <a:extLst>
              <a:ext uri="{FF2B5EF4-FFF2-40B4-BE49-F238E27FC236}">
                <a16:creationId xmlns:a16="http://schemas.microsoft.com/office/drawing/2014/main" id="{D352E99B-5C33-448B-AF7F-9BE5A03101BB}"/>
              </a:ext>
            </a:extLst>
          </p:cNvPr>
          <p:cNvSpPr/>
          <p:nvPr/>
        </p:nvSpPr>
        <p:spPr>
          <a:xfrm>
            <a:off x="1017083" y="2820094"/>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cs typeface="Roboto Slab" pitchFamily="34" charset="-120"/>
              </a:rPr>
              <a:t>2</a:t>
            </a:r>
            <a:endParaRPr lang="en-US" sz="2750" dirty="0"/>
          </a:p>
        </p:txBody>
      </p:sp>
      <p:sp>
        <p:nvSpPr>
          <p:cNvPr id="23" name="Shape 1">
            <a:extLst>
              <a:ext uri="{FF2B5EF4-FFF2-40B4-BE49-F238E27FC236}">
                <a16:creationId xmlns:a16="http://schemas.microsoft.com/office/drawing/2014/main" id="{AB134986-ABD1-4CD7-B92A-705A666668CF}"/>
              </a:ext>
            </a:extLst>
          </p:cNvPr>
          <p:cNvSpPr/>
          <p:nvPr/>
        </p:nvSpPr>
        <p:spPr>
          <a:xfrm>
            <a:off x="823844" y="3856392"/>
            <a:ext cx="533162" cy="533162"/>
          </a:xfrm>
          <a:prstGeom prst="roundRect">
            <a:avLst>
              <a:gd name="adj" fmla="val 6668"/>
            </a:avLst>
          </a:prstGeom>
          <a:solidFill>
            <a:srgbClr val="E9ECF2"/>
          </a:solidFill>
          <a:ln/>
        </p:spPr>
      </p:sp>
      <p:sp>
        <p:nvSpPr>
          <p:cNvPr id="24" name="Text 2">
            <a:extLst>
              <a:ext uri="{FF2B5EF4-FFF2-40B4-BE49-F238E27FC236}">
                <a16:creationId xmlns:a16="http://schemas.microsoft.com/office/drawing/2014/main" id="{1AA086CD-7AFA-49B5-95FF-EC6FF91B19FE}"/>
              </a:ext>
            </a:extLst>
          </p:cNvPr>
          <p:cNvSpPr/>
          <p:nvPr/>
        </p:nvSpPr>
        <p:spPr>
          <a:xfrm>
            <a:off x="1017083" y="3945213"/>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rPr>
              <a:t>3</a:t>
            </a:r>
            <a:endParaRPr lang="en-US" sz="2750" dirty="0"/>
          </a:p>
        </p:txBody>
      </p:sp>
      <p:sp>
        <p:nvSpPr>
          <p:cNvPr id="25" name="Shape 1">
            <a:extLst>
              <a:ext uri="{FF2B5EF4-FFF2-40B4-BE49-F238E27FC236}">
                <a16:creationId xmlns:a16="http://schemas.microsoft.com/office/drawing/2014/main" id="{25FC479F-05C5-440D-B631-1C9B0D677B17}"/>
              </a:ext>
            </a:extLst>
          </p:cNvPr>
          <p:cNvSpPr/>
          <p:nvPr/>
        </p:nvSpPr>
        <p:spPr>
          <a:xfrm>
            <a:off x="831753" y="4924861"/>
            <a:ext cx="533162" cy="533162"/>
          </a:xfrm>
          <a:prstGeom prst="roundRect">
            <a:avLst>
              <a:gd name="adj" fmla="val 6668"/>
            </a:avLst>
          </a:prstGeom>
          <a:solidFill>
            <a:srgbClr val="E9ECF2"/>
          </a:solidFill>
          <a:ln/>
        </p:spPr>
      </p:sp>
      <p:sp>
        <p:nvSpPr>
          <p:cNvPr id="26" name="Text 2">
            <a:extLst>
              <a:ext uri="{FF2B5EF4-FFF2-40B4-BE49-F238E27FC236}">
                <a16:creationId xmlns:a16="http://schemas.microsoft.com/office/drawing/2014/main" id="{CB916FFC-FDEB-4BD1-B771-E69F0C1458C8}"/>
              </a:ext>
            </a:extLst>
          </p:cNvPr>
          <p:cNvSpPr/>
          <p:nvPr/>
        </p:nvSpPr>
        <p:spPr>
          <a:xfrm>
            <a:off x="1024992" y="5013682"/>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rPr>
              <a:t>4</a:t>
            </a:r>
            <a:endParaRPr lang="en-US" sz="2750" dirty="0"/>
          </a:p>
        </p:txBody>
      </p:sp>
      <p:sp>
        <p:nvSpPr>
          <p:cNvPr id="27" name="Text 8">
            <a:extLst>
              <a:ext uri="{FF2B5EF4-FFF2-40B4-BE49-F238E27FC236}">
                <a16:creationId xmlns:a16="http://schemas.microsoft.com/office/drawing/2014/main" id="{EA0FE489-E4F6-48E4-A83D-2E1AA4ADADB5}"/>
              </a:ext>
            </a:extLst>
          </p:cNvPr>
          <p:cNvSpPr/>
          <p:nvPr/>
        </p:nvSpPr>
        <p:spPr>
          <a:xfrm>
            <a:off x="1975536" y="6348106"/>
            <a:ext cx="4471988" cy="305395"/>
          </a:xfrm>
          <a:prstGeom prst="rect">
            <a:avLst/>
          </a:prstGeom>
          <a:noFill/>
          <a:ln/>
        </p:spPr>
        <p:txBody>
          <a:bodyPr wrap="none" lIns="0" tIns="0" rIns="0" bIns="0" rtlCol="0" anchor="t"/>
          <a:lstStyle/>
          <a:p>
            <a:pPr marL="0" indent="0" algn="l">
              <a:lnSpc>
                <a:spcPts val="2400"/>
              </a:lnSpc>
              <a:buNone/>
            </a:pPr>
            <a:r>
              <a:rPr lang="en-US" sz="1900" dirty="0">
                <a:solidFill>
                  <a:srgbClr val="15213F"/>
                </a:solidFill>
                <a:latin typeface="Roboto Slab" pitchFamily="34" charset="0"/>
                <a:ea typeface="Roboto Slab" pitchFamily="34" charset="-122"/>
                <a:cs typeface="Roboto Slab" pitchFamily="34" charset="-120"/>
              </a:rPr>
              <a:t>Soft-Unicast</a:t>
            </a:r>
            <a:endParaRPr lang="en-US" sz="1900" dirty="0"/>
          </a:p>
        </p:txBody>
      </p:sp>
      <p:sp>
        <p:nvSpPr>
          <p:cNvPr id="28" name="Text 9">
            <a:extLst>
              <a:ext uri="{FF2B5EF4-FFF2-40B4-BE49-F238E27FC236}">
                <a16:creationId xmlns:a16="http://schemas.microsoft.com/office/drawing/2014/main" id="{B3EFD80D-131E-4068-BA6D-E5046D93C5AD}"/>
              </a:ext>
            </a:extLst>
          </p:cNvPr>
          <p:cNvSpPr/>
          <p:nvPr/>
        </p:nvSpPr>
        <p:spPr>
          <a:xfrm>
            <a:off x="1975536" y="6770659"/>
            <a:ext cx="6506051" cy="625078"/>
          </a:xfrm>
          <a:prstGeom prst="rect">
            <a:avLst/>
          </a:prstGeom>
          <a:noFill/>
          <a:ln/>
        </p:spPr>
        <p:txBody>
          <a:bodyPr wrap="squar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Connecting to upstream address using the anycast IP range</a:t>
            </a:r>
            <a:endParaRPr lang="en-US" sz="1500" dirty="0"/>
          </a:p>
        </p:txBody>
      </p:sp>
      <p:sp>
        <p:nvSpPr>
          <p:cNvPr id="29" name="Shape 1">
            <a:extLst>
              <a:ext uri="{FF2B5EF4-FFF2-40B4-BE49-F238E27FC236}">
                <a16:creationId xmlns:a16="http://schemas.microsoft.com/office/drawing/2014/main" id="{6B6CB54A-41AD-4CA4-81B6-65645FEC63BF}"/>
              </a:ext>
            </a:extLst>
          </p:cNvPr>
          <p:cNvSpPr/>
          <p:nvPr/>
        </p:nvSpPr>
        <p:spPr>
          <a:xfrm>
            <a:off x="837417" y="6348105"/>
            <a:ext cx="533162" cy="533162"/>
          </a:xfrm>
          <a:prstGeom prst="roundRect">
            <a:avLst>
              <a:gd name="adj" fmla="val 6668"/>
            </a:avLst>
          </a:prstGeom>
          <a:solidFill>
            <a:srgbClr val="E9ECF2"/>
          </a:solidFill>
          <a:ln/>
        </p:spPr>
      </p:sp>
      <p:sp>
        <p:nvSpPr>
          <p:cNvPr id="30" name="Text 2">
            <a:extLst>
              <a:ext uri="{FF2B5EF4-FFF2-40B4-BE49-F238E27FC236}">
                <a16:creationId xmlns:a16="http://schemas.microsoft.com/office/drawing/2014/main" id="{6807813E-F22B-49B4-A25E-2E5B4228F4DD}"/>
              </a:ext>
            </a:extLst>
          </p:cNvPr>
          <p:cNvSpPr/>
          <p:nvPr/>
        </p:nvSpPr>
        <p:spPr>
          <a:xfrm>
            <a:off x="1030656" y="6436926"/>
            <a:ext cx="146566" cy="355521"/>
          </a:xfrm>
          <a:prstGeom prst="rect">
            <a:avLst/>
          </a:prstGeom>
          <a:noFill/>
          <a:ln/>
        </p:spPr>
        <p:txBody>
          <a:bodyPr wrap="none" lIns="0" tIns="0" rIns="0" bIns="0" rtlCol="0" anchor="t"/>
          <a:lstStyle/>
          <a:p>
            <a:pPr marL="0" indent="0" algn="ctr">
              <a:lnSpc>
                <a:spcPts val="2750"/>
              </a:lnSpc>
              <a:buNone/>
            </a:pPr>
            <a:r>
              <a:rPr lang="en-US" sz="2750" dirty="0">
                <a:solidFill>
                  <a:srgbClr val="15213F"/>
                </a:solidFill>
                <a:latin typeface="Roboto Slab" pitchFamily="34" charset="0"/>
                <a:ea typeface="Roboto Slab" pitchFamily="34" charset="-122"/>
              </a:rPr>
              <a:t>5</a:t>
            </a:r>
            <a:endParaRPr lang="en-US" sz="2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1807964"/>
            <a:ext cx="12745879" cy="771525"/>
          </a:xfrm>
          <a:prstGeom prst="rect">
            <a:avLst/>
          </a:prstGeom>
          <a:noFill/>
          <a:ln/>
        </p:spPr>
        <p:txBody>
          <a:bodyPr wrap="non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The Need for Load Balancing Beyond Power</a:t>
            </a:r>
            <a:endParaRPr lang="en-US" sz="4850" dirty="0"/>
          </a:p>
        </p:txBody>
      </p:sp>
      <p:sp>
        <p:nvSpPr>
          <p:cNvPr id="3" name="Text 1"/>
          <p:cNvSpPr/>
          <p:nvPr/>
        </p:nvSpPr>
        <p:spPr>
          <a:xfrm>
            <a:off x="864037" y="3196590"/>
            <a:ext cx="3086100"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Physical Constraints</a:t>
            </a:r>
            <a:endParaRPr lang="en-US" sz="2400" dirty="0"/>
          </a:p>
        </p:txBody>
      </p:sp>
      <p:sp>
        <p:nvSpPr>
          <p:cNvPr id="4" name="Text 2"/>
          <p:cNvSpPr/>
          <p:nvPr/>
        </p:nvSpPr>
        <p:spPr>
          <a:xfrm>
            <a:off x="864037" y="3829169"/>
            <a:ext cx="6150054" cy="2370296"/>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Even with an unbelievably powerful machine and a network that never fails, we still need load balancers.</a:t>
            </a:r>
          </a:p>
          <a:p>
            <a:pPr marL="0" indent="0">
              <a:lnSpc>
                <a:spcPts val="3100"/>
              </a:lnSpc>
              <a:buNone/>
            </a:pPr>
            <a:r>
              <a:rPr lang="en-US" sz="1900" dirty="0">
                <a:solidFill>
                  <a:srgbClr val="15213F"/>
                </a:solidFill>
                <a:latin typeface="Roboto" pitchFamily="34" charset="0"/>
                <a:ea typeface="Roboto" pitchFamily="34" charset="-122"/>
                <a:cs typeface="Roboto" pitchFamily="34" charset="-120"/>
              </a:rPr>
              <a:t>We are limited by physical constraints associated with networking infrastructure, such as the speed of light, which creates an upper bound on how quickly we can serve data based on the distance it has to travel.</a:t>
            </a:r>
            <a:endParaRPr lang="en-US" sz="1900" dirty="0"/>
          </a:p>
        </p:txBody>
      </p:sp>
      <p:sp>
        <p:nvSpPr>
          <p:cNvPr id="5" name="Text 3"/>
          <p:cNvSpPr/>
          <p:nvPr/>
        </p:nvSpPr>
        <p:spPr>
          <a:xfrm>
            <a:off x="7623929" y="3196590"/>
            <a:ext cx="4752737" cy="385763"/>
          </a:xfrm>
          <a:prstGeom prst="rect">
            <a:avLst/>
          </a:prstGeom>
          <a:noFill/>
          <a:ln/>
        </p:spPr>
        <p:txBody>
          <a:bodyPr wrap="none" lIns="0" tIns="0" rIns="0" bIns="0" rtlCol="0" anchor="t"/>
          <a:lstStyle/>
          <a:p>
            <a:pPr marL="0" indent="0">
              <a:lnSpc>
                <a:spcPts val="3000"/>
              </a:lnSpc>
              <a:buNone/>
            </a:pPr>
            <a:r>
              <a:rPr lang="en-US" sz="2400" dirty="0">
                <a:solidFill>
                  <a:srgbClr val="3257B8"/>
                </a:solidFill>
                <a:latin typeface="Roboto Slab" pitchFamily="34" charset="0"/>
                <a:ea typeface="Roboto Slab" pitchFamily="34" charset="-122"/>
                <a:cs typeface="Roboto Slab" pitchFamily="34" charset="-120"/>
              </a:rPr>
              <a:t>Avoiding Single Points of Failure</a:t>
            </a:r>
            <a:endParaRPr lang="en-US" sz="2400" dirty="0"/>
          </a:p>
        </p:txBody>
      </p:sp>
      <p:sp>
        <p:nvSpPr>
          <p:cNvPr id="6" name="Text 4"/>
          <p:cNvSpPr/>
          <p:nvPr/>
        </p:nvSpPr>
        <p:spPr>
          <a:xfrm>
            <a:off x="7623929" y="3829169"/>
            <a:ext cx="6150054" cy="1185148"/>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Even in an ideal world, relying on an infrastructure with a single point of failure is a bad idea. Load balancing helps distribute risk and improve reliability.</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8162" y="816531"/>
            <a:ext cx="7093982" cy="680204"/>
          </a:xfrm>
          <a:prstGeom prst="rect">
            <a:avLst/>
          </a:prstGeom>
          <a:noFill/>
          <a:ln/>
        </p:spPr>
        <p:txBody>
          <a:bodyPr wrap="none" lIns="0" tIns="0" rIns="0" bIns="0" rtlCol="0" anchor="t"/>
          <a:lstStyle/>
          <a:p>
            <a:pPr marL="0" indent="0">
              <a:lnSpc>
                <a:spcPts val="5350"/>
              </a:lnSpc>
              <a:buNone/>
            </a:pPr>
            <a:r>
              <a:rPr lang="en-US" sz="4250" dirty="0">
                <a:solidFill>
                  <a:srgbClr val="3257B8"/>
                </a:solidFill>
                <a:latin typeface="Roboto Slab" pitchFamily="34" charset="0"/>
                <a:ea typeface="Roboto Slab" pitchFamily="34" charset="-122"/>
                <a:cs typeface="Roboto Slab" pitchFamily="34" charset="-120"/>
              </a:rPr>
              <a:t>Optimal Traffic Distribution</a:t>
            </a:r>
            <a:endParaRPr lang="en-US" sz="4250" dirty="0"/>
          </a:p>
        </p:txBody>
      </p:sp>
      <p:sp>
        <p:nvSpPr>
          <p:cNvPr id="4" name="Shape 1"/>
          <p:cNvSpPr/>
          <p:nvPr/>
        </p:nvSpPr>
        <p:spPr>
          <a:xfrm>
            <a:off x="6559391" y="1823204"/>
            <a:ext cx="30480" cy="5589746"/>
          </a:xfrm>
          <a:prstGeom prst="roundRect">
            <a:avLst>
              <a:gd name="adj" fmla="val 107126"/>
            </a:avLst>
          </a:prstGeom>
          <a:solidFill>
            <a:srgbClr val="CFD2D8"/>
          </a:solidFill>
          <a:ln/>
        </p:spPr>
      </p:sp>
      <p:sp>
        <p:nvSpPr>
          <p:cNvPr id="5" name="Shape 2"/>
          <p:cNvSpPr/>
          <p:nvPr/>
        </p:nvSpPr>
        <p:spPr>
          <a:xfrm>
            <a:off x="6789003" y="2297549"/>
            <a:ext cx="761762" cy="30480"/>
          </a:xfrm>
          <a:prstGeom prst="roundRect">
            <a:avLst>
              <a:gd name="adj" fmla="val 107126"/>
            </a:avLst>
          </a:prstGeom>
          <a:solidFill>
            <a:srgbClr val="CFD2D8"/>
          </a:solidFill>
          <a:ln/>
        </p:spPr>
      </p:sp>
      <p:sp>
        <p:nvSpPr>
          <p:cNvPr id="6" name="Shape 3"/>
          <p:cNvSpPr/>
          <p:nvPr/>
        </p:nvSpPr>
        <p:spPr>
          <a:xfrm>
            <a:off x="6329779" y="2067997"/>
            <a:ext cx="489704" cy="489704"/>
          </a:xfrm>
          <a:prstGeom prst="roundRect">
            <a:avLst>
              <a:gd name="adj" fmla="val 6668"/>
            </a:avLst>
          </a:prstGeom>
          <a:solidFill>
            <a:srgbClr val="E9ECF2"/>
          </a:solidFill>
          <a:ln/>
        </p:spPr>
      </p:sp>
      <p:sp>
        <p:nvSpPr>
          <p:cNvPr id="7" name="Text 4"/>
          <p:cNvSpPr/>
          <p:nvPr/>
        </p:nvSpPr>
        <p:spPr>
          <a:xfrm>
            <a:off x="6507301" y="2149554"/>
            <a:ext cx="134660" cy="326469"/>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1</a:t>
            </a:r>
            <a:endParaRPr lang="en-US" sz="2550" dirty="0"/>
          </a:p>
        </p:txBody>
      </p:sp>
      <p:sp>
        <p:nvSpPr>
          <p:cNvPr id="8" name="Text 5"/>
          <p:cNvSpPr/>
          <p:nvPr/>
        </p:nvSpPr>
        <p:spPr>
          <a:xfrm>
            <a:off x="7771805" y="2040850"/>
            <a:ext cx="2720935" cy="340043"/>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Ideal Distribution</a:t>
            </a:r>
            <a:endParaRPr lang="en-US" sz="2100" dirty="0"/>
          </a:p>
        </p:txBody>
      </p:sp>
      <p:sp>
        <p:nvSpPr>
          <p:cNvPr id="9" name="Text 6"/>
          <p:cNvSpPr/>
          <p:nvPr/>
        </p:nvSpPr>
        <p:spPr>
          <a:xfrm>
            <a:off x="7771805" y="2511385"/>
            <a:ext cx="6096833" cy="696278"/>
          </a:xfrm>
          <a:prstGeom prst="rect">
            <a:avLst/>
          </a:prstGeom>
          <a:noFill/>
          <a:ln/>
        </p:spPr>
        <p:txBody>
          <a:bodyPr wrap="square" lIns="0" tIns="0" rIns="0" bIns="0" rtlCol="0" anchor="t"/>
          <a:lstStyle/>
          <a:p>
            <a:pPr marL="0" indent="0" algn="l">
              <a:lnSpc>
                <a:spcPts val="2700"/>
              </a:lnSpc>
              <a:buNone/>
            </a:pPr>
            <a:r>
              <a:rPr lang="en-US" sz="1700" dirty="0">
                <a:solidFill>
                  <a:srgbClr val="15213F"/>
                </a:solidFill>
                <a:latin typeface="Roboto" pitchFamily="34" charset="0"/>
                <a:ea typeface="Roboto" pitchFamily="34" charset="-122"/>
                <a:cs typeface="Roboto" pitchFamily="34" charset="-120"/>
              </a:rPr>
              <a:t>Ideally, traffic is distributed across multiple network links, datacenters, and machines in an optimal fashion.</a:t>
            </a:r>
            <a:endParaRPr lang="en-US" sz="1700" dirty="0"/>
          </a:p>
        </p:txBody>
      </p:sp>
      <p:sp>
        <p:nvSpPr>
          <p:cNvPr id="10" name="Shape 7"/>
          <p:cNvSpPr/>
          <p:nvPr/>
        </p:nvSpPr>
        <p:spPr>
          <a:xfrm>
            <a:off x="6789003" y="4117300"/>
            <a:ext cx="761762" cy="30480"/>
          </a:xfrm>
          <a:prstGeom prst="roundRect">
            <a:avLst>
              <a:gd name="adj" fmla="val 107126"/>
            </a:avLst>
          </a:prstGeom>
          <a:solidFill>
            <a:srgbClr val="CFD2D8"/>
          </a:solidFill>
          <a:ln/>
        </p:spPr>
      </p:sp>
      <p:sp>
        <p:nvSpPr>
          <p:cNvPr id="11" name="Shape 8"/>
          <p:cNvSpPr/>
          <p:nvPr/>
        </p:nvSpPr>
        <p:spPr>
          <a:xfrm>
            <a:off x="6329779" y="3887748"/>
            <a:ext cx="489704" cy="489704"/>
          </a:xfrm>
          <a:prstGeom prst="roundRect">
            <a:avLst>
              <a:gd name="adj" fmla="val 6668"/>
            </a:avLst>
          </a:prstGeom>
          <a:solidFill>
            <a:srgbClr val="E9ECF2"/>
          </a:solidFill>
          <a:ln/>
        </p:spPr>
      </p:sp>
      <p:sp>
        <p:nvSpPr>
          <p:cNvPr id="12" name="Text 9"/>
          <p:cNvSpPr/>
          <p:nvPr/>
        </p:nvSpPr>
        <p:spPr>
          <a:xfrm>
            <a:off x="6484441" y="3969306"/>
            <a:ext cx="180380" cy="326469"/>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2</a:t>
            </a:r>
            <a:endParaRPr lang="en-US" sz="2550" dirty="0"/>
          </a:p>
        </p:txBody>
      </p:sp>
      <p:sp>
        <p:nvSpPr>
          <p:cNvPr id="13" name="Text 10"/>
          <p:cNvSpPr/>
          <p:nvPr/>
        </p:nvSpPr>
        <p:spPr>
          <a:xfrm>
            <a:off x="7771805" y="3860602"/>
            <a:ext cx="3906679" cy="340043"/>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CDN as a Optimal Load Balancer</a:t>
            </a:r>
            <a:endParaRPr lang="en-US" sz="2100" dirty="0"/>
          </a:p>
        </p:txBody>
      </p:sp>
      <p:sp>
        <p:nvSpPr>
          <p:cNvPr id="14" name="Text 11"/>
          <p:cNvSpPr/>
          <p:nvPr/>
        </p:nvSpPr>
        <p:spPr>
          <a:xfrm>
            <a:off x="7771805" y="4331137"/>
            <a:ext cx="6096833" cy="696278"/>
          </a:xfrm>
          <a:prstGeom prst="rect">
            <a:avLst/>
          </a:prstGeom>
          <a:noFill/>
          <a:ln/>
        </p:spPr>
        <p:txBody>
          <a:bodyPr wrap="square" lIns="0" tIns="0" rIns="0" bIns="0" rtlCol="0" anchor="t"/>
          <a:lstStyle/>
          <a:p>
            <a:pPr marL="0" indent="0" algn="l">
              <a:lnSpc>
                <a:spcPts val="2700"/>
              </a:lnSpc>
              <a:buNone/>
            </a:pPr>
            <a:r>
              <a:rPr lang="en-US" sz="1700" dirty="0">
                <a:solidFill>
                  <a:srgbClr val="15213F"/>
                </a:solidFill>
                <a:latin typeface="Roboto" pitchFamily="34" charset="0"/>
                <a:ea typeface="Roboto" pitchFamily="34" charset="-122"/>
                <a:cs typeface="Roboto" pitchFamily="34" charset="-120"/>
              </a:rPr>
              <a:t>In this presentation, we define the optimal load balancer as a CDN provider.</a:t>
            </a:r>
            <a:endParaRPr lang="en-US" sz="1700" dirty="0"/>
          </a:p>
        </p:txBody>
      </p:sp>
      <p:sp>
        <p:nvSpPr>
          <p:cNvPr id="15" name="Shape 12"/>
          <p:cNvSpPr/>
          <p:nvPr/>
        </p:nvSpPr>
        <p:spPr>
          <a:xfrm>
            <a:off x="6789003" y="5937052"/>
            <a:ext cx="761762" cy="30480"/>
          </a:xfrm>
          <a:prstGeom prst="roundRect">
            <a:avLst>
              <a:gd name="adj" fmla="val 107126"/>
            </a:avLst>
          </a:prstGeom>
          <a:solidFill>
            <a:srgbClr val="CFD2D8"/>
          </a:solidFill>
          <a:ln/>
        </p:spPr>
      </p:sp>
      <p:sp>
        <p:nvSpPr>
          <p:cNvPr id="16" name="Shape 13"/>
          <p:cNvSpPr/>
          <p:nvPr/>
        </p:nvSpPr>
        <p:spPr>
          <a:xfrm>
            <a:off x="6329779" y="5707499"/>
            <a:ext cx="489704" cy="489704"/>
          </a:xfrm>
          <a:prstGeom prst="roundRect">
            <a:avLst>
              <a:gd name="adj" fmla="val 6668"/>
            </a:avLst>
          </a:prstGeom>
          <a:solidFill>
            <a:srgbClr val="E9ECF2"/>
          </a:solidFill>
          <a:ln/>
        </p:spPr>
      </p:sp>
      <p:sp>
        <p:nvSpPr>
          <p:cNvPr id="17" name="Text 14"/>
          <p:cNvSpPr/>
          <p:nvPr/>
        </p:nvSpPr>
        <p:spPr>
          <a:xfrm>
            <a:off x="6486465" y="5789057"/>
            <a:ext cx="176332" cy="326469"/>
          </a:xfrm>
          <a:prstGeom prst="rect">
            <a:avLst/>
          </a:prstGeom>
          <a:noFill/>
          <a:ln/>
        </p:spPr>
        <p:txBody>
          <a:bodyPr wrap="none" lIns="0" tIns="0" rIns="0" bIns="0" rtlCol="0" anchor="t"/>
          <a:lstStyle/>
          <a:p>
            <a:pPr marL="0" indent="0" algn="ctr">
              <a:lnSpc>
                <a:spcPts val="2550"/>
              </a:lnSpc>
              <a:buNone/>
            </a:pPr>
            <a:r>
              <a:rPr lang="en-US" sz="2550" dirty="0">
                <a:solidFill>
                  <a:srgbClr val="15213F"/>
                </a:solidFill>
                <a:latin typeface="Roboto Slab" pitchFamily="34" charset="0"/>
                <a:ea typeface="Roboto Slab" pitchFamily="34" charset="-122"/>
                <a:cs typeface="Roboto Slab" pitchFamily="34" charset="-120"/>
              </a:rPr>
              <a:t>3</a:t>
            </a:r>
            <a:endParaRPr lang="en-US" sz="2550" dirty="0"/>
          </a:p>
        </p:txBody>
      </p:sp>
      <p:sp>
        <p:nvSpPr>
          <p:cNvPr id="18" name="Text 15"/>
          <p:cNvSpPr/>
          <p:nvPr/>
        </p:nvSpPr>
        <p:spPr>
          <a:xfrm>
            <a:off x="7771805" y="5680353"/>
            <a:ext cx="2806184" cy="340043"/>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Modern CDN Features</a:t>
            </a:r>
            <a:endParaRPr lang="en-US" sz="2100" dirty="0"/>
          </a:p>
        </p:txBody>
      </p:sp>
      <p:sp>
        <p:nvSpPr>
          <p:cNvPr id="19" name="Text 16"/>
          <p:cNvSpPr/>
          <p:nvPr/>
        </p:nvSpPr>
        <p:spPr>
          <a:xfrm>
            <a:off x="7771805" y="6150888"/>
            <a:ext cx="6096833" cy="1044416"/>
          </a:xfrm>
          <a:prstGeom prst="rect">
            <a:avLst/>
          </a:prstGeom>
          <a:noFill/>
          <a:ln/>
        </p:spPr>
        <p:txBody>
          <a:bodyPr wrap="square" lIns="0" tIns="0" rIns="0" bIns="0" rtlCol="0" anchor="t"/>
          <a:lstStyle/>
          <a:p>
            <a:pPr marL="0" indent="0" algn="l">
              <a:lnSpc>
                <a:spcPts val="2700"/>
              </a:lnSpc>
              <a:buNone/>
            </a:pPr>
            <a:r>
              <a:rPr lang="en-US" sz="1700" dirty="0">
                <a:solidFill>
                  <a:srgbClr val="15213F"/>
                </a:solidFill>
                <a:latin typeface="Roboto" pitchFamily="34" charset="0"/>
                <a:ea typeface="Roboto" pitchFamily="34" charset="-122"/>
                <a:cs typeface="Roboto" pitchFamily="34" charset="-120"/>
              </a:rPr>
              <a:t>CDN as a modern provider offers: Content Caching, DDoS Mitigation, Global Low Latency Network with 10+ Tb network capacity, and more.</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28782" y="574119"/>
            <a:ext cx="5205651" cy="650677"/>
          </a:xfrm>
          <a:prstGeom prst="rect">
            <a:avLst/>
          </a:prstGeom>
          <a:noFill/>
          <a:ln/>
        </p:spPr>
        <p:txBody>
          <a:bodyPr wrap="none" lIns="0" tIns="0" rIns="0" bIns="0" rtlCol="0" anchor="t"/>
          <a:lstStyle/>
          <a:p>
            <a:pPr marL="0" indent="0">
              <a:lnSpc>
                <a:spcPts val="5100"/>
              </a:lnSpc>
              <a:buNone/>
            </a:pPr>
            <a:r>
              <a:rPr lang="en-US" sz="4050" dirty="0">
                <a:solidFill>
                  <a:srgbClr val="3257B8"/>
                </a:solidFill>
                <a:latin typeface="Roboto Slab" pitchFamily="34" charset="0"/>
                <a:ea typeface="Roboto Slab" pitchFamily="34" charset="-122"/>
                <a:cs typeface="Roboto Slab" pitchFamily="34" charset="-120"/>
              </a:rPr>
              <a:t>Good Old Days</a:t>
            </a:r>
            <a:endParaRPr lang="en-US" sz="4050" dirty="0"/>
          </a:p>
        </p:txBody>
      </p:sp>
      <p:pic>
        <p:nvPicPr>
          <p:cNvPr id="4" name="Image 1" descr="preencoded.png"/>
          <p:cNvPicPr>
            <a:picLocks noChangeAspect="1"/>
          </p:cNvPicPr>
          <p:nvPr/>
        </p:nvPicPr>
        <p:blipFill>
          <a:blip r:embed="rId4"/>
          <a:stretch>
            <a:fillRect/>
          </a:stretch>
        </p:blipFill>
        <p:spPr>
          <a:xfrm>
            <a:off x="728782" y="1537097"/>
            <a:ext cx="520541" cy="520541"/>
          </a:xfrm>
          <a:prstGeom prst="rect">
            <a:avLst/>
          </a:prstGeom>
        </p:spPr>
      </p:pic>
      <p:sp>
        <p:nvSpPr>
          <p:cNvPr id="5" name="Text 1"/>
          <p:cNvSpPr/>
          <p:nvPr/>
        </p:nvSpPr>
        <p:spPr>
          <a:xfrm>
            <a:off x="728782" y="2265759"/>
            <a:ext cx="2602825" cy="325279"/>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Early Servers</a:t>
            </a:r>
            <a:endParaRPr lang="en-US" sz="2000" dirty="0"/>
          </a:p>
        </p:txBody>
      </p:sp>
      <p:sp>
        <p:nvSpPr>
          <p:cNvPr id="6" name="Text 2"/>
          <p:cNvSpPr/>
          <p:nvPr/>
        </p:nvSpPr>
        <p:spPr>
          <a:xfrm>
            <a:off x="728782" y="2715935"/>
            <a:ext cx="7686437" cy="333137"/>
          </a:xfrm>
          <a:prstGeom prst="rect">
            <a:avLst/>
          </a:prstGeom>
          <a:noFill/>
          <a:ln/>
        </p:spPr>
        <p:txBody>
          <a:bodyPr wrap="non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In the early days of the internet, single powerful servers handled most traffic.</a:t>
            </a:r>
            <a:endParaRPr lang="en-US" sz="1600" dirty="0"/>
          </a:p>
        </p:txBody>
      </p:sp>
      <p:pic>
        <p:nvPicPr>
          <p:cNvPr id="7" name="Image 2" descr="preencoded.png"/>
          <p:cNvPicPr>
            <a:picLocks noChangeAspect="1"/>
          </p:cNvPicPr>
          <p:nvPr/>
        </p:nvPicPr>
        <p:blipFill>
          <a:blip r:embed="rId5"/>
          <a:stretch>
            <a:fillRect/>
          </a:stretch>
        </p:blipFill>
        <p:spPr>
          <a:xfrm>
            <a:off x="728782" y="3673673"/>
            <a:ext cx="520541" cy="520541"/>
          </a:xfrm>
          <a:prstGeom prst="rect">
            <a:avLst/>
          </a:prstGeom>
        </p:spPr>
      </p:pic>
      <p:sp>
        <p:nvSpPr>
          <p:cNvPr id="8" name="Text 3"/>
          <p:cNvSpPr/>
          <p:nvPr/>
        </p:nvSpPr>
        <p:spPr>
          <a:xfrm>
            <a:off x="728782" y="4402336"/>
            <a:ext cx="2602825" cy="325279"/>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Simple Networks</a:t>
            </a:r>
            <a:endParaRPr lang="en-US" sz="2000" dirty="0"/>
          </a:p>
        </p:txBody>
      </p:sp>
      <p:sp>
        <p:nvSpPr>
          <p:cNvPr id="9" name="Text 4"/>
          <p:cNvSpPr/>
          <p:nvPr/>
        </p:nvSpPr>
        <p:spPr>
          <a:xfrm>
            <a:off x="728782" y="4852511"/>
            <a:ext cx="7686437" cy="333137"/>
          </a:xfrm>
          <a:prstGeom prst="rect">
            <a:avLst/>
          </a:prstGeom>
          <a:noFill/>
          <a:ln/>
        </p:spPr>
        <p:txBody>
          <a:bodyPr wrap="non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Network topologies were less complex, with fewer points of distribution.</a:t>
            </a:r>
            <a:endParaRPr lang="en-US" sz="1600" dirty="0"/>
          </a:p>
        </p:txBody>
      </p:sp>
      <p:pic>
        <p:nvPicPr>
          <p:cNvPr id="10" name="Image 3" descr="preencoded.png"/>
          <p:cNvPicPr>
            <a:picLocks noChangeAspect="1"/>
          </p:cNvPicPr>
          <p:nvPr/>
        </p:nvPicPr>
        <p:blipFill>
          <a:blip r:embed="rId6"/>
          <a:stretch>
            <a:fillRect/>
          </a:stretch>
        </p:blipFill>
        <p:spPr>
          <a:xfrm>
            <a:off x="728782" y="5810250"/>
            <a:ext cx="520541" cy="520541"/>
          </a:xfrm>
          <a:prstGeom prst="rect">
            <a:avLst/>
          </a:prstGeom>
        </p:spPr>
      </p:pic>
      <p:sp>
        <p:nvSpPr>
          <p:cNvPr id="11" name="Text 5"/>
          <p:cNvSpPr/>
          <p:nvPr/>
        </p:nvSpPr>
        <p:spPr>
          <a:xfrm>
            <a:off x="728782" y="6538913"/>
            <a:ext cx="2602825" cy="325279"/>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Growing Demands</a:t>
            </a:r>
            <a:endParaRPr lang="en-US" sz="2000" dirty="0"/>
          </a:p>
        </p:txBody>
      </p:sp>
      <p:sp>
        <p:nvSpPr>
          <p:cNvPr id="12" name="Text 6"/>
          <p:cNvSpPr/>
          <p:nvPr/>
        </p:nvSpPr>
        <p:spPr>
          <a:xfrm>
            <a:off x="728782" y="6989088"/>
            <a:ext cx="7686437" cy="666274"/>
          </a:xfrm>
          <a:prstGeom prst="rect">
            <a:avLst/>
          </a:prstGeom>
          <a:noFill/>
          <a:ln/>
        </p:spPr>
        <p:txBody>
          <a:bodyPr wrap="squar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As internet usage grew, the need for more sophisticated load balancing became apparent.</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20434"/>
          </a:xfrm>
          <a:prstGeom prst="rect">
            <a:avLst/>
          </a:prstGeom>
        </p:spPr>
      </p:pic>
      <p:sp>
        <p:nvSpPr>
          <p:cNvPr id="3" name="Text 0"/>
          <p:cNvSpPr/>
          <p:nvPr/>
        </p:nvSpPr>
        <p:spPr>
          <a:xfrm>
            <a:off x="705683" y="3236476"/>
            <a:ext cx="13650397" cy="1260158"/>
          </a:xfrm>
          <a:prstGeom prst="rect">
            <a:avLst/>
          </a:prstGeom>
          <a:noFill/>
          <a:ln/>
        </p:spPr>
        <p:txBody>
          <a:bodyPr wrap="square" lIns="0" tIns="0" rIns="0" bIns="0" rtlCol="0" anchor="t"/>
          <a:lstStyle/>
          <a:p>
            <a:pPr marL="0" indent="0">
              <a:lnSpc>
                <a:spcPts val="4950"/>
              </a:lnSpc>
              <a:buNone/>
            </a:pPr>
            <a:r>
              <a:rPr lang="en-US" sz="3950" dirty="0">
                <a:solidFill>
                  <a:srgbClr val="3257B8"/>
                </a:solidFill>
                <a:latin typeface="Roboto Slab" pitchFamily="34" charset="0"/>
                <a:ea typeface="Roboto Slab" pitchFamily="34" charset="-122"/>
                <a:cs typeface="Roboto Slab" pitchFamily="34" charset="-120"/>
              </a:rPr>
              <a:t>First Idea: Dedicated Machines for Traffic Load Balancing</a:t>
            </a:r>
            <a:endParaRPr lang="en-US" sz="3950" dirty="0"/>
          </a:p>
        </p:txBody>
      </p:sp>
      <p:pic>
        <p:nvPicPr>
          <p:cNvPr id="4" name="Image 1" descr="preencoded.png"/>
          <p:cNvPicPr>
            <a:picLocks noChangeAspect="1"/>
          </p:cNvPicPr>
          <p:nvPr/>
        </p:nvPicPr>
        <p:blipFill>
          <a:blip r:embed="rId4"/>
          <a:stretch>
            <a:fillRect/>
          </a:stretch>
        </p:blipFill>
        <p:spPr>
          <a:xfrm>
            <a:off x="705683" y="4799052"/>
            <a:ext cx="4406265" cy="806529"/>
          </a:xfrm>
          <a:prstGeom prst="rect">
            <a:avLst/>
          </a:prstGeom>
        </p:spPr>
      </p:pic>
      <p:sp>
        <p:nvSpPr>
          <p:cNvPr id="5" name="Text 1"/>
          <p:cNvSpPr/>
          <p:nvPr/>
        </p:nvSpPr>
        <p:spPr>
          <a:xfrm>
            <a:off x="907256" y="5908000"/>
            <a:ext cx="2520434" cy="315039"/>
          </a:xfrm>
          <a:prstGeom prst="rect">
            <a:avLst/>
          </a:prstGeom>
          <a:noFill/>
          <a:ln/>
        </p:spPr>
        <p:txBody>
          <a:bodyPr wrap="none" lIns="0" tIns="0" rIns="0" bIns="0" rtlCol="0" anchor="t"/>
          <a:lstStyle/>
          <a:p>
            <a:pPr marL="0" indent="0" algn="l">
              <a:lnSpc>
                <a:spcPts val="2450"/>
              </a:lnSpc>
              <a:buNone/>
            </a:pPr>
            <a:r>
              <a:rPr lang="en-US" sz="1950" dirty="0">
                <a:solidFill>
                  <a:srgbClr val="15213F"/>
                </a:solidFill>
                <a:latin typeface="Roboto Slab" pitchFamily="34" charset="0"/>
                <a:ea typeface="Roboto Slab" pitchFamily="34" charset="-122"/>
                <a:cs typeface="Roboto Slab" pitchFamily="34" charset="-120"/>
              </a:rPr>
              <a:t>Concept</a:t>
            </a:r>
            <a:endParaRPr lang="en-US" sz="1950" dirty="0"/>
          </a:p>
        </p:txBody>
      </p:sp>
      <p:sp>
        <p:nvSpPr>
          <p:cNvPr id="6" name="Text 2"/>
          <p:cNvSpPr/>
          <p:nvPr/>
        </p:nvSpPr>
        <p:spPr>
          <a:xfrm>
            <a:off x="907256" y="6344007"/>
            <a:ext cx="4003119" cy="967978"/>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The initial approach to load balancing involved using dedicated machines specifically for distributing traffic.</a:t>
            </a:r>
            <a:endParaRPr lang="en-US" sz="1550" dirty="0"/>
          </a:p>
        </p:txBody>
      </p:sp>
      <p:pic>
        <p:nvPicPr>
          <p:cNvPr id="7" name="Image 2" descr="preencoded.png"/>
          <p:cNvPicPr>
            <a:picLocks noChangeAspect="1"/>
          </p:cNvPicPr>
          <p:nvPr/>
        </p:nvPicPr>
        <p:blipFill>
          <a:blip r:embed="rId5"/>
          <a:stretch>
            <a:fillRect/>
          </a:stretch>
        </p:blipFill>
        <p:spPr>
          <a:xfrm>
            <a:off x="5111948" y="4799052"/>
            <a:ext cx="4406384" cy="806529"/>
          </a:xfrm>
          <a:prstGeom prst="rect">
            <a:avLst/>
          </a:prstGeom>
        </p:spPr>
      </p:pic>
      <p:sp>
        <p:nvSpPr>
          <p:cNvPr id="8" name="Text 3"/>
          <p:cNvSpPr/>
          <p:nvPr/>
        </p:nvSpPr>
        <p:spPr>
          <a:xfrm>
            <a:off x="5313521" y="5908000"/>
            <a:ext cx="2520434" cy="315039"/>
          </a:xfrm>
          <a:prstGeom prst="rect">
            <a:avLst/>
          </a:prstGeom>
          <a:noFill/>
          <a:ln/>
        </p:spPr>
        <p:txBody>
          <a:bodyPr wrap="none" lIns="0" tIns="0" rIns="0" bIns="0" rtlCol="0" anchor="t"/>
          <a:lstStyle/>
          <a:p>
            <a:pPr marL="0" indent="0" algn="l">
              <a:lnSpc>
                <a:spcPts val="2450"/>
              </a:lnSpc>
              <a:buNone/>
            </a:pPr>
            <a:r>
              <a:rPr lang="en-US" sz="1950" dirty="0">
                <a:solidFill>
                  <a:srgbClr val="15213F"/>
                </a:solidFill>
                <a:latin typeface="Roboto Slab" pitchFamily="34" charset="0"/>
                <a:ea typeface="Roboto Slab" pitchFamily="34" charset="-122"/>
                <a:cs typeface="Roboto Slab" pitchFamily="34" charset="-120"/>
              </a:rPr>
              <a:t>Implementation</a:t>
            </a:r>
            <a:endParaRPr lang="en-US" sz="1950" dirty="0"/>
          </a:p>
        </p:txBody>
      </p:sp>
      <p:sp>
        <p:nvSpPr>
          <p:cNvPr id="9" name="Text 4"/>
          <p:cNvSpPr/>
          <p:nvPr/>
        </p:nvSpPr>
        <p:spPr>
          <a:xfrm>
            <a:off x="5313521" y="6344007"/>
            <a:ext cx="4003238" cy="967978"/>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These machines would sit between clients and servers, directing incoming requests to the appropriate backend servers.</a:t>
            </a:r>
            <a:endParaRPr lang="en-US" sz="1550" dirty="0"/>
          </a:p>
        </p:txBody>
      </p:sp>
      <p:pic>
        <p:nvPicPr>
          <p:cNvPr id="10" name="Image 3" descr="preencoded.png"/>
          <p:cNvPicPr>
            <a:picLocks noChangeAspect="1"/>
          </p:cNvPicPr>
          <p:nvPr/>
        </p:nvPicPr>
        <p:blipFill>
          <a:blip r:embed="rId6"/>
          <a:stretch>
            <a:fillRect/>
          </a:stretch>
        </p:blipFill>
        <p:spPr>
          <a:xfrm>
            <a:off x="9518333" y="4799052"/>
            <a:ext cx="4406384" cy="806529"/>
          </a:xfrm>
          <a:prstGeom prst="rect">
            <a:avLst/>
          </a:prstGeom>
        </p:spPr>
      </p:pic>
      <p:sp>
        <p:nvSpPr>
          <p:cNvPr id="11" name="Text 5"/>
          <p:cNvSpPr/>
          <p:nvPr/>
        </p:nvSpPr>
        <p:spPr>
          <a:xfrm>
            <a:off x="9719905" y="5908000"/>
            <a:ext cx="2520434" cy="315039"/>
          </a:xfrm>
          <a:prstGeom prst="rect">
            <a:avLst/>
          </a:prstGeom>
          <a:noFill/>
          <a:ln/>
        </p:spPr>
        <p:txBody>
          <a:bodyPr wrap="none" lIns="0" tIns="0" rIns="0" bIns="0" rtlCol="0" anchor="t"/>
          <a:lstStyle/>
          <a:p>
            <a:pPr marL="0" indent="0" algn="l">
              <a:lnSpc>
                <a:spcPts val="2450"/>
              </a:lnSpc>
              <a:buNone/>
            </a:pPr>
            <a:r>
              <a:rPr lang="en-US" sz="1950" dirty="0">
                <a:solidFill>
                  <a:srgbClr val="15213F"/>
                </a:solidFill>
                <a:latin typeface="Roboto Slab" pitchFamily="34" charset="0"/>
                <a:ea typeface="Roboto Slab" pitchFamily="34" charset="-122"/>
                <a:cs typeface="Roboto Slab" pitchFamily="34" charset="-120"/>
              </a:rPr>
              <a:t>Evolution</a:t>
            </a:r>
            <a:endParaRPr lang="en-US" sz="1950" dirty="0"/>
          </a:p>
        </p:txBody>
      </p:sp>
      <p:sp>
        <p:nvSpPr>
          <p:cNvPr id="12" name="Text 6"/>
          <p:cNvSpPr/>
          <p:nvPr/>
        </p:nvSpPr>
        <p:spPr>
          <a:xfrm>
            <a:off x="9719905" y="6344007"/>
            <a:ext cx="4003238" cy="967978"/>
          </a:xfrm>
          <a:prstGeom prst="rect">
            <a:avLst/>
          </a:prstGeom>
          <a:noFill/>
          <a:ln/>
        </p:spPr>
        <p:txBody>
          <a:bodyPr wrap="square" lIns="0" tIns="0" rIns="0" bIns="0" rtlCol="0" anchor="t"/>
          <a:lstStyle/>
          <a:p>
            <a:pPr marL="0" indent="0" algn="l">
              <a:lnSpc>
                <a:spcPts val="2500"/>
              </a:lnSpc>
              <a:buNone/>
            </a:pPr>
            <a:r>
              <a:rPr lang="en-US" sz="1550" dirty="0">
                <a:solidFill>
                  <a:srgbClr val="15213F"/>
                </a:solidFill>
                <a:latin typeface="Roboto" pitchFamily="34" charset="0"/>
                <a:ea typeface="Roboto" pitchFamily="34" charset="-122"/>
                <a:cs typeface="Roboto" pitchFamily="34" charset="-120"/>
              </a:rPr>
              <a:t>This idea laid the groundwork for more advanced load balancing techniques in the future.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3" name="Text 0"/>
          <p:cNvSpPr/>
          <p:nvPr/>
        </p:nvSpPr>
        <p:spPr>
          <a:xfrm>
            <a:off x="864037" y="1146572"/>
            <a:ext cx="7415927" cy="2314575"/>
          </a:xfrm>
          <a:prstGeom prst="rect">
            <a:avLst/>
          </a:prstGeom>
          <a:noFill/>
          <a:ln/>
        </p:spPr>
        <p:txBody>
          <a:bodyPr wrap="square" lIns="0" tIns="0" rIns="0" bIns="0" rtlCol="0" anchor="t"/>
          <a:lstStyle/>
          <a:p>
            <a:pPr marL="0" indent="0">
              <a:lnSpc>
                <a:spcPts val="6050"/>
              </a:lnSpc>
              <a:buNone/>
            </a:pPr>
            <a:r>
              <a:rPr lang="en-US" sz="4850" dirty="0">
                <a:solidFill>
                  <a:srgbClr val="3257B8"/>
                </a:solidFill>
                <a:latin typeface="Roboto Slab" pitchFamily="34" charset="0"/>
                <a:ea typeface="Roboto Slab" pitchFamily="34" charset="-122"/>
                <a:cs typeface="Roboto Slab" pitchFamily="34" charset="-120"/>
              </a:rPr>
              <a:t>Dedicated Load Balancing Machines in Action</a:t>
            </a:r>
            <a:endParaRPr lang="en-US" sz="4850" dirty="0"/>
          </a:p>
        </p:txBody>
      </p:sp>
      <p:sp>
        <p:nvSpPr>
          <p:cNvPr id="4" name="Shape 1"/>
          <p:cNvSpPr/>
          <p:nvPr/>
        </p:nvSpPr>
        <p:spPr>
          <a:xfrm>
            <a:off x="864037" y="3831431"/>
            <a:ext cx="7415927" cy="3251597"/>
          </a:xfrm>
          <a:prstGeom prst="roundRect">
            <a:avLst>
              <a:gd name="adj" fmla="val 1139"/>
            </a:avLst>
          </a:prstGeom>
          <a:noFill/>
          <a:ln w="15240">
            <a:solidFill>
              <a:srgbClr val="000000">
                <a:alpha val="8000"/>
              </a:srgbClr>
            </a:solidFill>
            <a:prstDash val="solid"/>
          </a:ln>
        </p:spPr>
      </p:sp>
      <p:sp>
        <p:nvSpPr>
          <p:cNvPr id="5" name="Shape 2"/>
          <p:cNvSpPr/>
          <p:nvPr/>
        </p:nvSpPr>
        <p:spPr>
          <a:xfrm>
            <a:off x="879277" y="3846671"/>
            <a:ext cx="7384613" cy="1101566"/>
          </a:xfrm>
          <a:prstGeom prst="rect">
            <a:avLst/>
          </a:prstGeom>
          <a:solidFill>
            <a:srgbClr val="FFFFFF">
              <a:alpha val="4000"/>
            </a:srgbClr>
          </a:solidFill>
          <a:ln/>
        </p:spPr>
      </p:sp>
      <p:sp>
        <p:nvSpPr>
          <p:cNvPr id="6" name="Text 3"/>
          <p:cNvSpPr/>
          <p:nvPr/>
        </p:nvSpPr>
        <p:spPr>
          <a:xfrm>
            <a:off x="1126927" y="4002405"/>
            <a:ext cx="1963817" cy="790099"/>
          </a:xfrm>
          <a:prstGeom prst="rect">
            <a:avLst/>
          </a:prstGeom>
          <a:noFill/>
          <a:ln/>
        </p:spPr>
        <p:txBody>
          <a:bodyPr wrap="squar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Incoming Requests</a:t>
            </a:r>
            <a:endParaRPr lang="en-US" sz="1900" dirty="0"/>
          </a:p>
        </p:txBody>
      </p:sp>
      <p:sp>
        <p:nvSpPr>
          <p:cNvPr id="7" name="Text 4"/>
          <p:cNvSpPr/>
          <p:nvPr/>
        </p:nvSpPr>
        <p:spPr>
          <a:xfrm>
            <a:off x="3591997" y="4002405"/>
            <a:ext cx="196000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Load Balancer</a:t>
            </a:r>
            <a:endParaRPr lang="en-US" sz="1900" dirty="0"/>
          </a:p>
        </p:txBody>
      </p:sp>
      <p:sp>
        <p:nvSpPr>
          <p:cNvPr id="8" name="Text 5"/>
          <p:cNvSpPr/>
          <p:nvPr/>
        </p:nvSpPr>
        <p:spPr>
          <a:xfrm>
            <a:off x="6053257" y="4002405"/>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Backend Servers</a:t>
            </a:r>
            <a:endParaRPr lang="en-US" sz="1900" dirty="0"/>
          </a:p>
        </p:txBody>
      </p:sp>
      <p:sp>
        <p:nvSpPr>
          <p:cNvPr id="9" name="Shape 6"/>
          <p:cNvSpPr/>
          <p:nvPr/>
        </p:nvSpPr>
        <p:spPr>
          <a:xfrm>
            <a:off x="879277" y="4948238"/>
            <a:ext cx="7384613" cy="706517"/>
          </a:xfrm>
          <a:prstGeom prst="rect">
            <a:avLst/>
          </a:prstGeom>
          <a:solidFill>
            <a:srgbClr val="000000">
              <a:alpha val="4000"/>
            </a:srgbClr>
          </a:solidFill>
          <a:ln/>
        </p:spPr>
      </p:sp>
      <p:sp>
        <p:nvSpPr>
          <p:cNvPr id="10" name="Text 7"/>
          <p:cNvSpPr/>
          <p:nvPr/>
        </p:nvSpPr>
        <p:spPr>
          <a:xfrm>
            <a:off x="1126927" y="5103971"/>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User Traffic</a:t>
            </a:r>
            <a:endParaRPr lang="en-US" sz="1900" dirty="0"/>
          </a:p>
        </p:txBody>
      </p:sp>
      <p:sp>
        <p:nvSpPr>
          <p:cNvPr id="11" name="Text 8"/>
          <p:cNvSpPr/>
          <p:nvPr/>
        </p:nvSpPr>
        <p:spPr>
          <a:xfrm>
            <a:off x="3591997" y="5103971"/>
            <a:ext cx="196000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Distribution Logic</a:t>
            </a:r>
            <a:endParaRPr lang="en-US" sz="1900" dirty="0"/>
          </a:p>
        </p:txBody>
      </p:sp>
      <p:sp>
        <p:nvSpPr>
          <p:cNvPr id="12" name="Text 9"/>
          <p:cNvSpPr/>
          <p:nvPr/>
        </p:nvSpPr>
        <p:spPr>
          <a:xfrm>
            <a:off x="6053257" y="5103971"/>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Server 1</a:t>
            </a:r>
            <a:endParaRPr lang="en-US" sz="1900" dirty="0"/>
          </a:p>
        </p:txBody>
      </p:sp>
      <p:sp>
        <p:nvSpPr>
          <p:cNvPr id="13" name="Shape 10"/>
          <p:cNvSpPr/>
          <p:nvPr/>
        </p:nvSpPr>
        <p:spPr>
          <a:xfrm>
            <a:off x="879277" y="5654754"/>
            <a:ext cx="7384613" cy="706517"/>
          </a:xfrm>
          <a:prstGeom prst="rect">
            <a:avLst/>
          </a:prstGeom>
          <a:solidFill>
            <a:srgbClr val="FFFFFF">
              <a:alpha val="4000"/>
            </a:srgbClr>
          </a:solidFill>
          <a:ln/>
        </p:spPr>
      </p:sp>
      <p:sp>
        <p:nvSpPr>
          <p:cNvPr id="14" name="Text 11"/>
          <p:cNvSpPr/>
          <p:nvPr/>
        </p:nvSpPr>
        <p:spPr>
          <a:xfrm>
            <a:off x="1126927" y="5810488"/>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API Calls</a:t>
            </a:r>
            <a:endParaRPr lang="en-US" sz="1900" dirty="0"/>
          </a:p>
        </p:txBody>
      </p:sp>
      <p:sp>
        <p:nvSpPr>
          <p:cNvPr id="15" name="Text 12"/>
          <p:cNvSpPr/>
          <p:nvPr/>
        </p:nvSpPr>
        <p:spPr>
          <a:xfrm>
            <a:off x="3591997" y="5810488"/>
            <a:ext cx="196000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Health Checks</a:t>
            </a:r>
            <a:endParaRPr lang="en-US" sz="1900" dirty="0"/>
          </a:p>
        </p:txBody>
      </p:sp>
      <p:sp>
        <p:nvSpPr>
          <p:cNvPr id="16" name="Text 13"/>
          <p:cNvSpPr/>
          <p:nvPr/>
        </p:nvSpPr>
        <p:spPr>
          <a:xfrm>
            <a:off x="6053257" y="5810488"/>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Server 2</a:t>
            </a:r>
            <a:endParaRPr lang="en-US" sz="1900" dirty="0"/>
          </a:p>
        </p:txBody>
      </p:sp>
      <p:sp>
        <p:nvSpPr>
          <p:cNvPr id="17" name="Shape 14"/>
          <p:cNvSpPr/>
          <p:nvPr/>
        </p:nvSpPr>
        <p:spPr>
          <a:xfrm>
            <a:off x="879277" y="6361271"/>
            <a:ext cx="7384613" cy="706517"/>
          </a:xfrm>
          <a:prstGeom prst="rect">
            <a:avLst/>
          </a:prstGeom>
          <a:solidFill>
            <a:srgbClr val="000000">
              <a:alpha val="4000"/>
            </a:srgbClr>
          </a:solidFill>
          <a:ln/>
        </p:spPr>
      </p:sp>
      <p:sp>
        <p:nvSpPr>
          <p:cNvPr id="18" name="Text 15"/>
          <p:cNvSpPr/>
          <p:nvPr/>
        </p:nvSpPr>
        <p:spPr>
          <a:xfrm>
            <a:off x="1126927" y="6517005"/>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Content Requests</a:t>
            </a:r>
            <a:endParaRPr lang="en-US" sz="1900" dirty="0"/>
          </a:p>
        </p:txBody>
      </p:sp>
      <p:sp>
        <p:nvSpPr>
          <p:cNvPr id="19" name="Text 16"/>
          <p:cNvSpPr/>
          <p:nvPr/>
        </p:nvSpPr>
        <p:spPr>
          <a:xfrm>
            <a:off x="3591997" y="6517005"/>
            <a:ext cx="196000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Traffic Routing</a:t>
            </a:r>
            <a:endParaRPr lang="en-US" sz="1900" dirty="0"/>
          </a:p>
        </p:txBody>
      </p:sp>
      <p:sp>
        <p:nvSpPr>
          <p:cNvPr id="20" name="Text 17"/>
          <p:cNvSpPr/>
          <p:nvPr/>
        </p:nvSpPr>
        <p:spPr>
          <a:xfrm>
            <a:off x="6053257" y="6517005"/>
            <a:ext cx="1963817" cy="395049"/>
          </a:xfrm>
          <a:prstGeom prst="rect">
            <a:avLst/>
          </a:prstGeom>
          <a:noFill/>
          <a:ln/>
        </p:spPr>
        <p:txBody>
          <a:bodyPr wrap="none" lIns="0" tIns="0" rIns="0" bIns="0" rtlCol="0" anchor="t"/>
          <a:lstStyle/>
          <a:p>
            <a:pPr marL="0" indent="0">
              <a:lnSpc>
                <a:spcPts val="3100"/>
              </a:lnSpc>
              <a:buNone/>
            </a:pPr>
            <a:r>
              <a:rPr lang="en-US" sz="1900" dirty="0">
                <a:solidFill>
                  <a:srgbClr val="15213F"/>
                </a:solidFill>
                <a:latin typeface="Roboto" pitchFamily="34" charset="0"/>
                <a:ea typeface="Roboto" pitchFamily="34" charset="-122"/>
                <a:cs typeface="Roboto" pitchFamily="34" charset="-120"/>
              </a:rPr>
              <a:t>Server 3</a:t>
            </a:r>
            <a:endParaRPr lang="en-US" sz="1900" dirty="0"/>
          </a:p>
        </p:txBody>
      </p:sp>
      <p:pic>
        <p:nvPicPr>
          <p:cNvPr id="21" name="Content Placeholder 6">
            <a:extLst>
              <a:ext uri="{FF2B5EF4-FFF2-40B4-BE49-F238E27FC236}">
                <a16:creationId xmlns:a16="http://schemas.microsoft.com/office/drawing/2014/main" id="{3CBC8D05-B7CE-48EB-9692-03FB55831A31}"/>
              </a:ext>
            </a:extLst>
          </p:cNvPr>
          <p:cNvPicPr>
            <a:picLocks noChangeAspect="1"/>
          </p:cNvPicPr>
          <p:nvPr/>
        </p:nvPicPr>
        <p:blipFill rotWithShape="1">
          <a:blip r:embed="rId3">
            <a:extLst>
              <a:ext uri="{28A0092B-C50C-407E-A947-70E740481C1C}">
                <a14:useLocalDpi xmlns:a14="http://schemas.microsoft.com/office/drawing/2010/main" val="0"/>
              </a:ext>
            </a:extLst>
          </a:blip>
          <a:srcRect l="1928" t="2681" r="3215" b="3579"/>
          <a:stretch/>
        </p:blipFill>
        <p:spPr bwMode="auto">
          <a:xfrm>
            <a:off x="8527615" y="1420009"/>
            <a:ext cx="5812330" cy="4150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1972</Words>
  <Application>Microsoft Office PowerPoint</Application>
  <PresentationFormat>Custom</PresentationFormat>
  <Paragraphs>385</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Roboto Slab</vt:lpstr>
      <vt:lpstr>Calibri</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Saber Mesgari</cp:lastModifiedBy>
  <cp:revision>16</cp:revision>
  <dcterms:created xsi:type="dcterms:W3CDTF">2024-08-31T11:18:47Z</dcterms:created>
  <dcterms:modified xsi:type="dcterms:W3CDTF">2024-09-09T12:52:09Z</dcterms:modified>
</cp:coreProperties>
</file>